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0" r:id="rId2"/>
    <p:sldId id="267" r:id="rId3"/>
    <p:sldId id="323" r:id="rId4"/>
    <p:sldId id="271" r:id="rId5"/>
    <p:sldId id="290" r:id="rId6"/>
    <p:sldId id="308" r:id="rId7"/>
    <p:sldId id="317" r:id="rId8"/>
    <p:sldId id="297" r:id="rId9"/>
    <p:sldId id="316" r:id="rId10"/>
    <p:sldId id="315" r:id="rId11"/>
    <p:sldId id="318" r:id="rId12"/>
    <p:sldId id="319" r:id="rId13"/>
    <p:sldId id="321" r:id="rId14"/>
    <p:sldId id="312" r:id="rId15"/>
    <p:sldId id="313" r:id="rId16"/>
    <p:sldId id="320" r:id="rId17"/>
    <p:sldId id="294" r:id="rId18"/>
    <p:sldId id="302" r:id="rId19"/>
    <p:sldId id="307" r:id="rId20"/>
    <p:sldId id="324" r:id="rId21"/>
    <p:sldId id="325" r:id="rId22"/>
    <p:sldId id="326" r:id="rId23"/>
    <p:sldId id="284" r:id="rId24"/>
    <p:sldId id="285" r:id="rId25"/>
    <p:sldId id="295" r:id="rId26"/>
    <p:sldId id="32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ACDD4"/>
    <a:srgbClr val="68B0C5"/>
    <a:srgbClr val="5C7392"/>
    <a:srgbClr val="ED6A7A"/>
    <a:srgbClr val="FFEFEB"/>
    <a:srgbClr val="F0F5F8"/>
    <a:srgbClr val="8EA0B8"/>
    <a:srgbClr val="E75454"/>
    <a:srgbClr val="3F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1" autoAdjust="0"/>
    <p:restoredTop sz="95232" autoAdjust="0"/>
  </p:normalViewPr>
  <p:slideViewPr>
    <p:cSldViewPr snapToGrid="0">
      <p:cViewPr>
        <p:scale>
          <a:sx n="66" d="100"/>
          <a:sy n="66" d="100"/>
        </p:scale>
        <p:origin x="568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/>
              <a:t>2016</a:t>
            </a:r>
            <a:r>
              <a:rPr lang="ko-KR" altLang="en-US" sz="1200" dirty="0"/>
              <a:t>년도 가스관련 산업 재해 사고</a:t>
            </a:r>
          </a:p>
        </c:rich>
      </c:tx>
      <c:layout>
        <c:manualLayout>
          <c:xMode val="edge"/>
          <c:yMode val="edge"/>
          <c:x val="0.149731693674611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9.9891702020600798E-2"/>
          <c:y val="0.19719220039658653"/>
          <c:w val="0.92872514763779523"/>
          <c:h val="0.72387120300989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건수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질식사</c:v>
                </c:pt>
                <c:pt idx="1">
                  <c:v>가스 폭발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6A-4434-A492-87AC7D52E9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사망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질식사</c:v>
                </c:pt>
                <c:pt idx="1">
                  <c:v>가스 폭발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15</c:v>
                </c:pt>
                <c:pt idx="1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6A-4434-A492-87AC7D52E9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부상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질식사</c:v>
                </c:pt>
                <c:pt idx="1">
                  <c:v>가스 폭발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9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6A-4434-A492-87AC7D52E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3414016"/>
        <c:axId val="214176256"/>
      </c:barChart>
      <c:catAx>
        <c:axId val="243414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4176256"/>
        <c:crosses val="autoZero"/>
        <c:auto val="1"/>
        <c:lblAlgn val="ctr"/>
        <c:lblOffset val="100"/>
        <c:noMultiLvlLbl val="0"/>
      </c:catAx>
      <c:valAx>
        <c:axId val="214176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3414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491412366509923"/>
          <c:y val="0.20601782689358841"/>
          <c:w val="0.3657313565355011"/>
          <c:h val="5.1013468810687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D53E9-61D4-4716-BF99-E54C031E1C4F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D03F7-83E3-493C-A889-752D323A3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63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1AB9-938C-4260-80D5-4AA199597F32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80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4330D-E908-4E6B-B43D-AAF6BD879490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498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38B04-7BBC-44C9-AC31-63032855DB57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72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23EAF-B178-4824-AFA7-31ED04995BFA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3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33357-9BE0-47AF-8CA8-5EA36A406F0E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618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6A2D7-8B11-4EB7-A03C-AB495903B912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38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BEACB-6C19-4143-81BD-3471C4FA113D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929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AAF8-79A2-47B7-ACFF-6C821E7A2530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00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F101-2DF6-4681-8E7E-CD9E8B82C916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545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F0A77-2E57-45FA-8E62-3D5CF8E8411A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316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766B0-62A3-45E6-B9C9-4C959F76B045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69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0EAC5-0DBF-4267-8301-FC2850375D57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36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.png"/><Relationship Id="rId3" Type="http://schemas.openxmlformats.org/officeDocument/2006/relationships/image" Target="../media/image19.png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1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12" Type="http://schemas.openxmlformats.org/officeDocument/2006/relationships/image" Target="../media/image10.png"/><Relationship Id="rId17" Type="http://schemas.openxmlformats.org/officeDocument/2006/relationships/image" Target="../media/image38.jpeg"/><Relationship Id="rId2" Type="http://schemas.openxmlformats.org/officeDocument/2006/relationships/image" Target="../media/image27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10" Type="http://schemas.openxmlformats.org/officeDocument/2006/relationships/image" Target="../media/image33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sha.or.kr/www/boardView.do?contentId=373086&amp;menuId=554&amp;boardType=A2" TargetMode="External"/><Relationship Id="rId2" Type="http://schemas.openxmlformats.org/officeDocument/2006/relationships/hyperlink" Target="https://www.youtube.com/watch?v=Xrm_QUEASb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hartjs.org/" TargetMode="External"/><Relationship Id="rId4" Type="http://schemas.openxmlformats.org/officeDocument/2006/relationships/hyperlink" Target="https://www.arduino.cc/en/Main/Software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9B8C9"/>
            </a:gs>
            <a:gs pos="100000">
              <a:srgbClr val="6292B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635705" y="3265150"/>
            <a:ext cx="2896587" cy="3712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649BBA"/>
                </a:solidFill>
                <a:latin typeface="+mj-lt"/>
              </a:rPr>
              <a:t>졸업 작품 제안서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424744" y="988857"/>
            <a:ext cx="7247483" cy="175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0" b="1" i="1" dirty="0">
                <a:solidFill>
                  <a:schemeClr val="bg1"/>
                </a:solidFill>
                <a:latin typeface="+mj-lt"/>
                <a:cs typeface="Aharoni" panose="02010803020104030203" pitchFamily="2" charset="-79"/>
              </a:rPr>
              <a:t>SSH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5399" y="3449195"/>
            <a:ext cx="12168000" cy="0"/>
          </a:xfrm>
          <a:prstGeom prst="line">
            <a:avLst/>
          </a:prstGeom>
          <a:ln w="3175">
            <a:solidFill>
              <a:schemeClr val="bg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774739" y="4345308"/>
            <a:ext cx="25474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컴퓨터공학과 </a:t>
            </a:r>
            <a:r>
              <a:rPr lang="en-US" altLang="ko-KR" sz="1200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2013150026</a:t>
            </a:r>
            <a:r>
              <a:rPr lang="ko-KR" altLang="en-US" sz="1200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이동건</a:t>
            </a:r>
            <a:endParaRPr lang="en-US" altLang="ko-KR" sz="1200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컴퓨터공학과 </a:t>
            </a:r>
            <a:r>
              <a:rPr lang="en-US" altLang="ko-KR" sz="1200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2013150027 </a:t>
            </a:r>
            <a:r>
              <a:rPr lang="ko-KR" altLang="en-US" sz="12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임상근</a:t>
            </a:r>
            <a:endParaRPr lang="en-US" altLang="ko-KR" sz="1200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컴퓨터공학과 </a:t>
            </a:r>
            <a:r>
              <a:rPr lang="en-US" altLang="ko-KR" sz="120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2013152014 </a:t>
            </a:r>
            <a:r>
              <a:rPr lang="ko-KR" altLang="en-US" sz="1200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김중수</a:t>
            </a:r>
            <a:endParaRPr lang="en-US" altLang="ko-KR" sz="1200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컴퓨터공학과 </a:t>
            </a:r>
            <a:r>
              <a:rPr lang="en-US" altLang="ko-KR" sz="1200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2013152011 </a:t>
            </a:r>
            <a:r>
              <a:rPr lang="ko-KR" altLang="en-US" sz="12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김원범</a:t>
            </a:r>
            <a:endParaRPr lang="ko-KR" altLang="en-US" sz="1200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2710F8-2D0D-4464-A6BB-4EBE1CDDC4CB}"/>
              </a:ext>
            </a:extLst>
          </p:cNvPr>
          <p:cNvSpPr txBox="1"/>
          <p:nvPr/>
        </p:nvSpPr>
        <p:spPr>
          <a:xfrm>
            <a:off x="4243527" y="2663795"/>
            <a:ext cx="405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+mj-lt"/>
              </a:rPr>
              <a:t>아두이노를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 이용한 스마트 안전모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285F4F-7A10-48DD-8580-74EBD6D61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C5C44-AEE2-4090-B239-A00E7C6E77F4}"/>
              </a:ext>
            </a:extLst>
          </p:cNvPr>
          <p:cNvSpPr txBox="1"/>
          <p:nvPr/>
        </p:nvSpPr>
        <p:spPr>
          <a:xfrm>
            <a:off x="4817698" y="2109275"/>
            <a:ext cx="2583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Smart Safety Helmet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7FF50376-83DC-487D-9502-1FA1006A8625}"/>
              </a:ext>
            </a:extLst>
          </p:cNvPr>
          <p:cNvSpPr txBox="1">
            <a:spLocks/>
          </p:cNvSpPr>
          <p:nvPr/>
        </p:nvSpPr>
        <p:spPr>
          <a:xfrm>
            <a:off x="9103650" y="62991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solidFill>
                  <a:schemeClr val="bg1"/>
                </a:solidFill>
              </a:rPr>
              <a:t>1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679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-28304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48155" y="1131079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시스템 시나리오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grpSp>
        <p:nvGrpSpPr>
          <p:cNvPr id="71" name="그룹 70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73" name="자유형 72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281" name="직사각형 280"/>
          <p:cNvSpPr/>
          <p:nvPr/>
        </p:nvSpPr>
        <p:spPr>
          <a:xfrm>
            <a:off x="1400708" y="2936449"/>
            <a:ext cx="1583103" cy="324487"/>
          </a:xfrm>
          <a:prstGeom prst="rect">
            <a:avLst/>
          </a:prstGeom>
          <a:solidFill>
            <a:srgbClr val="008FD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Scenario 1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3113285" y="2936449"/>
            <a:ext cx="3730323" cy="323165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근로자 안전관리</a:t>
            </a:r>
            <a:endParaRPr lang="en-US" altLang="ko-KR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6" name="슬라이드 번호 개체 틀 2">
            <a:extLst>
              <a:ext uri="{FF2B5EF4-FFF2-40B4-BE49-F238E27FC236}">
                <a16:creationId xmlns:a16="http://schemas.microsoft.com/office/drawing/2014/main" id="{27425C35-35D0-47D0-A653-DDE1AAFB4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4014" y="6329132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02C35F3-7DA3-46A4-8797-B8D7348DCFD7}"/>
              </a:ext>
            </a:extLst>
          </p:cNvPr>
          <p:cNvGrpSpPr/>
          <p:nvPr/>
        </p:nvGrpSpPr>
        <p:grpSpPr>
          <a:xfrm>
            <a:off x="1147479" y="3319737"/>
            <a:ext cx="1395267" cy="1469761"/>
            <a:chOff x="5984990" y="5381438"/>
            <a:chExt cx="2830403" cy="1872745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8A3606BD-F910-480B-8BD0-434381D4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990" y="6065889"/>
              <a:ext cx="1318523" cy="1188294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C686819-176E-435B-B422-0FC389F3BFAC}"/>
                </a:ext>
              </a:extLst>
            </p:cNvPr>
            <p:cNvSpPr txBox="1"/>
            <p:nvPr/>
          </p:nvSpPr>
          <p:spPr>
            <a:xfrm>
              <a:off x="7615743" y="5381438"/>
              <a:ext cx="1199650" cy="255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블루투스</a:t>
              </a:r>
            </a:p>
          </p:txBody>
        </p:sp>
      </p:grp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37500AF-365F-4073-92B0-C14A2A73506D}"/>
              </a:ext>
            </a:extLst>
          </p:cNvPr>
          <p:cNvSpPr/>
          <p:nvPr/>
        </p:nvSpPr>
        <p:spPr>
          <a:xfrm>
            <a:off x="1924242" y="4299005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3F098F6F-743F-4980-A5BF-F8BA799E3AB3}"/>
              </a:ext>
            </a:extLst>
          </p:cNvPr>
          <p:cNvSpPr/>
          <p:nvPr/>
        </p:nvSpPr>
        <p:spPr>
          <a:xfrm rot="10800000">
            <a:off x="1930418" y="4043552"/>
            <a:ext cx="606143" cy="2140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D352633-95CE-4659-B06E-4F8C421FA670}"/>
              </a:ext>
            </a:extLst>
          </p:cNvPr>
          <p:cNvCxnSpPr>
            <a:cxnSpLocks/>
          </p:cNvCxnSpPr>
          <p:nvPr/>
        </p:nvCxnSpPr>
        <p:spPr>
          <a:xfrm>
            <a:off x="6110712" y="3429000"/>
            <a:ext cx="0" cy="3429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모서리가 둥근 직사각형 279">
            <a:extLst>
              <a:ext uri="{FF2B5EF4-FFF2-40B4-BE49-F238E27FC236}">
                <a16:creationId xmlns:a16="http://schemas.microsoft.com/office/drawing/2014/main" id="{DD1D0C06-9283-4810-81D3-1E0290CE0469}"/>
              </a:ext>
            </a:extLst>
          </p:cNvPr>
          <p:cNvSpPr/>
          <p:nvPr/>
        </p:nvSpPr>
        <p:spPr>
          <a:xfrm>
            <a:off x="4713041" y="2087474"/>
            <a:ext cx="2767893" cy="363279"/>
          </a:xfrm>
          <a:prstGeom prst="roundRect">
            <a:avLst>
              <a:gd name="adj" fmla="val 6167"/>
            </a:avLst>
          </a:prstGeom>
          <a:solidFill>
            <a:srgbClr val="008FD4"/>
          </a:solidFill>
          <a:ln w="19050">
            <a:solidFill>
              <a:srgbClr val="008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관리자 시나리오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E0E547-9868-4CE8-9CAA-AA1C21D20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04" y="4106129"/>
            <a:ext cx="658800" cy="60216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AAEAFA-31BA-4B73-B6CA-DFA32E305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21" y="3858366"/>
            <a:ext cx="736006" cy="792000"/>
          </a:xfrm>
          <a:prstGeom prst="rect">
            <a:avLst/>
          </a:prstGeom>
        </p:spPr>
      </p:pic>
      <p:pic>
        <p:nvPicPr>
          <p:cNvPr id="9222" name="Picture 6" descr="데이터베이스 아이콘에 대한 이미지 검색결과">
            <a:extLst>
              <a:ext uri="{FF2B5EF4-FFF2-40B4-BE49-F238E27FC236}">
                <a16:creationId xmlns:a16="http://schemas.microsoft.com/office/drawing/2014/main" id="{49C5C3C0-5844-4DC7-B831-BD643A0A4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20" y="3947370"/>
            <a:ext cx="698379" cy="69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250CE7A0-5D6C-430A-BF83-E44530799660}"/>
              </a:ext>
            </a:extLst>
          </p:cNvPr>
          <p:cNvSpPr/>
          <p:nvPr/>
        </p:nvSpPr>
        <p:spPr>
          <a:xfrm>
            <a:off x="3496831" y="4296560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3CAA6E8A-E771-40F3-855C-8E7D12A2448B}"/>
              </a:ext>
            </a:extLst>
          </p:cNvPr>
          <p:cNvSpPr/>
          <p:nvPr/>
        </p:nvSpPr>
        <p:spPr>
          <a:xfrm rot="10800000">
            <a:off x="3503007" y="4041107"/>
            <a:ext cx="606143" cy="2140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Picture 3" descr="C:\Users\Administrator\Desktop\483848864.jpg">
            <a:extLst>
              <a:ext uri="{FF2B5EF4-FFF2-40B4-BE49-F238E27FC236}">
                <a16:creationId xmlns:a16="http://schemas.microsoft.com/office/drawing/2014/main" id="{DA502066-A590-4A6B-9CF4-7C9A5F52F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91" r="10053"/>
          <a:stretch/>
        </p:blipFill>
        <p:spPr bwMode="auto">
          <a:xfrm>
            <a:off x="4850896" y="3964788"/>
            <a:ext cx="650714" cy="59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50385250-2492-4A4C-BE0B-B701E3D9B68D}"/>
              </a:ext>
            </a:extLst>
          </p:cNvPr>
          <p:cNvSpPr/>
          <p:nvPr/>
        </p:nvSpPr>
        <p:spPr>
          <a:xfrm>
            <a:off x="7490590" y="2953633"/>
            <a:ext cx="1583103" cy="324487"/>
          </a:xfrm>
          <a:prstGeom prst="rect">
            <a:avLst/>
          </a:prstGeom>
          <a:solidFill>
            <a:srgbClr val="008FD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Scenario 2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32DB27C-ADC6-487B-8415-4595D2868099}"/>
              </a:ext>
            </a:extLst>
          </p:cNvPr>
          <p:cNvSpPr/>
          <p:nvPr/>
        </p:nvSpPr>
        <p:spPr>
          <a:xfrm>
            <a:off x="9203167" y="2953633"/>
            <a:ext cx="3730323" cy="323165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근로자 호출</a:t>
            </a:r>
            <a:endParaRPr lang="en-US" altLang="ko-KR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C1DEF1E-542E-4ECA-803C-0B441A3EC564}"/>
              </a:ext>
            </a:extLst>
          </p:cNvPr>
          <p:cNvGrpSpPr/>
          <p:nvPr/>
        </p:nvGrpSpPr>
        <p:grpSpPr>
          <a:xfrm>
            <a:off x="7043300" y="3494676"/>
            <a:ext cx="1171886" cy="1317908"/>
            <a:chOff x="6434658" y="5381438"/>
            <a:chExt cx="2380735" cy="167886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1C18A7FC-0C07-41BA-90AC-79CF02120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58" y="5872007"/>
              <a:ext cx="1318522" cy="118829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86A18F6-D064-464E-91DA-707DA6447192}"/>
                </a:ext>
              </a:extLst>
            </p:cNvPr>
            <p:cNvSpPr txBox="1"/>
            <p:nvPr/>
          </p:nvSpPr>
          <p:spPr>
            <a:xfrm>
              <a:off x="7615743" y="5381438"/>
              <a:ext cx="1199650" cy="255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블루투스</a:t>
              </a:r>
            </a:p>
          </p:txBody>
        </p:sp>
      </p:grp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9587182E-39CA-4266-A2B2-810F7970D41B}"/>
              </a:ext>
            </a:extLst>
          </p:cNvPr>
          <p:cNvSpPr/>
          <p:nvPr/>
        </p:nvSpPr>
        <p:spPr>
          <a:xfrm>
            <a:off x="7638177" y="4186008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62970C9-CBD9-41A1-ADE9-ADF06887D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575" y="4106129"/>
            <a:ext cx="657006" cy="60052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ABBD499-F75E-4DAE-9501-3DD867C7FCE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168" y="3926279"/>
            <a:ext cx="764378" cy="822530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B3017C82-323F-4758-885B-00FC5789C2EC}"/>
              </a:ext>
            </a:extLst>
          </p:cNvPr>
          <p:cNvGrpSpPr/>
          <p:nvPr/>
        </p:nvGrpSpPr>
        <p:grpSpPr>
          <a:xfrm>
            <a:off x="9402015" y="3494676"/>
            <a:ext cx="1049678" cy="1317908"/>
            <a:chOff x="6434658" y="5381438"/>
            <a:chExt cx="2380735" cy="1678864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2DDFA2F-E599-4CDA-8577-0654CD433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58" y="5872007"/>
              <a:ext cx="1318522" cy="1188295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890564-F9EE-4FF4-8A3E-9A2912DC6536}"/>
                </a:ext>
              </a:extLst>
            </p:cNvPr>
            <p:cNvSpPr txBox="1"/>
            <p:nvPr/>
          </p:nvSpPr>
          <p:spPr>
            <a:xfrm>
              <a:off x="7615743" y="5381438"/>
              <a:ext cx="1199650" cy="255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블루투스</a:t>
              </a:r>
            </a:p>
          </p:txBody>
        </p:sp>
      </p:grp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45200274-78CD-40CF-A97C-429613B49C3B}"/>
              </a:ext>
            </a:extLst>
          </p:cNvPr>
          <p:cNvSpPr/>
          <p:nvPr/>
        </p:nvSpPr>
        <p:spPr>
          <a:xfrm>
            <a:off x="8905498" y="4186008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1AC026F7-BD2E-4E59-A03A-3A731235521C}"/>
              </a:ext>
            </a:extLst>
          </p:cNvPr>
          <p:cNvSpPr/>
          <p:nvPr/>
        </p:nvSpPr>
        <p:spPr>
          <a:xfrm>
            <a:off x="9954010" y="4186008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F40F60B6-0C75-4FCB-ABC3-2C8F089F8A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997" y="3784319"/>
            <a:ext cx="400192" cy="400192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7ACE2A5-12C6-4D83-947B-76F1DFE03F9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067" y="4020015"/>
            <a:ext cx="769483" cy="76948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B12932B0-2F48-423A-960C-4E64FB514EF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20" y="3827243"/>
            <a:ext cx="639185" cy="678886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0BD4F5AD-233A-470D-A545-5370ABC69F7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734" y="4348617"/>
            <a:ext cx="400192" cy="4001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3A5A90-661E-4574-8418-713CC03AA7A9}"/>
              </a:ext>
            </a:extLst>
          </p:cNvPr>
          <p:cNvSpPr txBox="1"/>
          <p:nvPr/>
        </p:nvSpPr>
        <p:spPr>
          <a:xfrm>
            <a:off x="645205" y="4903290"/>
            <a:ext cx="1307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관리자 </a:t>
            </a:r>
            <a:r>
              <a:rPr lang="en-US" altLang="ko-KR" sz="1400" dirty="0"/>
              <a:t>PC &amp; </a:t>
            </a:r>
            <a:r>
              <a:rPr lang="ko-KR" altLang="en-US" sz="1400" dirty="0"/>
              <a:t>스마트폰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9C1F62-ED77-4187-9082-F448CA0547E0}"/>
              </a:ext>
            </a:extLst>
          </p:cNvPr>
          <p:cNvSpPr txBox="1"/>
          <p:nvPr/>
        </p:nvSpPr>
        <p:spPr>
          <a:xfrm>
            <a:off x="2802575" y="4900317"/>
            <a:ext cx="1307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AF0A18-B968-4ADA-B475-1A23BB21254F}"/>
              </a:ext>
            </a:extLst>
          </p:cNvPr>
          <p:cNvSpPr txBox="1"/>
          <p:nvPr/>
        </p:nvSpPr>
        <p:spPr>
          <a:xfrm>
            <a:off x="4682225" y="4900317"/>
            <a:ext cx="1307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DB</a:t>
            </a:r>
            <a:endParaRPr lang="ko-KR" alt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BD00E2E-76EF-4CC8-979A-DE1588D36DE1}"/>
              </a:ext>
            </a:extLst>
          </p:cNvPr>
          <p:cNvSpPr txBox="1"/>
          <p:nvPr/>
        </p:nvSpPr>
        <p:spPr>
          <a:xfrm>
            <a:off x="6449090" y="4878719"/>
            <a:ext cx="1307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관리자 </a:t>
            </a:r>
            <a:r>
              <a:rPr lang="en-US" altLang="ko-KR" sz="1400" dirty="0"/>
              <a:t>PC &amp; </a:t>
            </a:r>
            <a:r>
              <a:rPr lang="ko-KR" altLang="en-US" sz="1400" dirty="0"/>
              <a:t>스마트폰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FE3EC2C-F26F-42C9-B359-625EC54B4E41}"/>
              </a:ext>
            </a:extLst>
          </p:cNvPr>
          <p:cNvSpPr txBox="1"/>
          <p:nvPr/>
        </p:nvSpPr>
        <p:spPr>
          <a:xfrm>
            <a:off x="8282141" y="4900316"/>
            <a:ext cx="1305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서버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242C16C-AF9E-442D-87ED-10A2872698B6}"/>
              </a:ext>
            </a:extLst>
          </p:cNvPr>
          <p:cNvSpPr txBox="1"/>
          <p:nvPr/>
        </p:nvSpPr>
        <p:spPr>
          <a:xfrm>
            <a:off x="8991782" y="4890734"/>
            <a:ext cx="1568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근로자 스마트폰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5EB0871-68A2-4AB1-92F9-745B78791201}"/>
              </a:ext>
            </a:extLst>
          </p:cNvPr>
          <p:cNvSpPr txBox="1"/>
          <p:nvPr/>
        </p:nvSpPr>
        <p:spPr>
          <a:xfrm>
            <a:off x="10886796" y="4878719"/>
            <a:ext cx="1305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안전모</a:t>
            </a: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41458F9C-F468-462B-A89D-0B04E269BAE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517" y="3469570"/>
            <a:ext cx="501485" cy="50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41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DFBC1A67-3F7D-4159-A89C-A5E70B544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355" y="4393325"/>
            <a:ext cx="1261565" cy="133992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48155" y="1131079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하드웨어 구성도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968F8B2-F153-4C09-BB9C-BB0972E86FE0}"/>
              </a:ext>
            </a:extLst>
          </p:cNvPr>
          <p:cNvGrpSpPr/>
          <p:nvPr/>
        </p:nvGrpSpPr>
        <p:grpSpPr>
          <a:xfrm>
            <a:off x="7738368" y="2890228"/>
            <a:ext cx="1529512" cy="1554627"/>
            <a:chOff x="6434658" y="5381438"/>
            <a:chExt cx="2380735" cy="1678864"/>
          </a:xfrm>
        </p:grpSpPr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C1CE2DE6-FB3E-4148-B134-DC239BC44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58" y="5872007"/>
              <a:ext cx="1318522" cy="1188295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9ADEDA9-F3A9-4CF9-BA6B-63DA06F899D6}"/>
                </a:ext>
              </a:extLst>
            </p:cNvPr>
            <p:cNvSpPr txBox="1"/>
            <p:nvPr/>
          </p:nvSpPr>
          <p:spPr>
            <a:xfrm>
              <a:off x="7615743" y="5381438"/>
              <a:ext cx="1199650" cy="255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블루투스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2D8E189C-CD6F-436A-9C0F-B067F887918D}"/>
              </a:ext>
            </a:extLst>
          </p:cNvPr>
          <p:cNvGrpSpPr/>
          <p:nvPr/>
        </p:nvGrpSpPr>
        <p:grpSpPr>
          <a:xfrm>
            <a:off x="2698518" y="3365580"/>
            <a:ext cx="763390" cy="700677"/>
            <a:chOff x="11211956" y="1895134"/>
            <a:chExt cx="882731" cy="783697"/>
          </a:xfrm>
        </p:grpSpPr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2966380C-C668-4AF0-8423-0DEA7A1C9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660" y="1895134"/>
              <a:ext cx="783697" cy="783697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62F3D97-7978-48F7-AE8D-AA916C5EBCFE}"/>
                </a:ext>
              </a:extLst>
            </p:cNvPr>
            <p:cNvSpPr txBox="1"/>
            <p:nvPr/>
          </p:nvSpPr>
          <p:spPr>
            <a:xfrm>
              <a:off x="11211956" y="2157182"/>
              <a:ext cx="882731" cy="289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6184E93D-DBA3-434A-AFAB-72F594A12D7A}"/>
              </a:ext>
            </a:extLst>
          </p:cNvPr>
          <p:cNvSpPr txBox="1"/>
          <p:nvPr/>
        </p:nvSpPr>
        <p:spPr>
          <a:xfrm>
            <a:off x="922989" y="5869368"/>
            <a:ext cx="620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0F146F8-22DC-4E6C-BF18-0CBBFE7414CB}"/>
              </a:ext>
            </a:extLst>
          </p:cNvPr>
          <p:cNvSpPr/>
          <p:nvPr/>
        </p:nvSpPr>
        <p:spPr>
          <a:xfrm>
            <a:off x="94904" y="2103929"/>
            <a:ext cx="12034751" cy="4617546"/>
          </a:xfrm>
          <a:prstGeom prst="roundRect">
            <a:avLst/>
          </a:prstGeom>
          <a:noFill/>
          <a:ln w="127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1A251-B0B4-4E16-A581-1FD35FB55709}"/>
              </a:ext>
            </a:extLst>
          </p:cNvPr>
          <p:cNvSpPr txBox="1"/>
          <p:nvPr/>
        </p:nvSpPr>
        <p:spPr>
          <a:xfrm>
            <a:off x="8542981" y="3820959"/>
            <a:ext cx="1545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스마트폰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ECC5F31-50FC-40D5-A771-32E9FA10C144}"/>
              </a:ext>
            </a:extLst>
          </p:cNvPr>
          <p:cNvSpPr txBox="1"/>
          <p:nvPr/>
        </p:nvSpPr>
        <p:spPr>
          <a:xfrm>
            <a:off x="7088149" y="3179928"/>
            <a:ext cx="1084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블루투스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60D683E-3132-4D6F-8BE1-507F7844FD79}"/>
              </a:ext>
            </a:extLst>
          </p:cNvPr>
          <p:cNvSpPr txBox="1"/>
          <p:nvPr/>
        </p:nvSpPr>
        <p:spPr>
          <a:xfrm>
            <a:off x="2455239" y="4186763"/>
            <a:ext cx="1390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 &lt;</a:t>
            </a:r>
            <a:r>
              <a:rPr lang="ko-KR" altLang="en-US" sz="1200" b="1" dirty="0"/>
              <a:t>적외선센서 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02EF040-745B-4117-A60E-F1DF99C2F60A}"/>
              </a:ext>
            </a:extLst>
          </p:cNvPr>
          <p:cNvSpPr txBox="1"/>
          <p:nvPr/>
        </p:nvSpPr>
        <p:spPr>
          <a:xfrm>
            <a:off x="4837490" y="5656542"/>
            <a:ext cx="847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아두이노</a:t>
            </a:r>
            <a:endParaRPr lang="ko-KR" altLang="en-US" sz="12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AABE142-F2DB-4C3B-83D6-73B588003951}"/>
              </a:ext>
            </a:extLst>
          </p:cNvPr>
          <p:cNvSpPr txBox="1"/>
          <p:nvPr/>
        </p:nvSpPr>
        <p:spPr>
          <a:xfrm>
            <a:off x="8127364" y="3178535"/>
            <a:ext cx="1050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&lt;GPS</a:t>
            </a:r>
            <a:r>
              <a:rPr lang="ko-KR" altLang="en-US" sz="1200" b="1" dirty="0"/>
              <a:t>센서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8D3C2D4-E090-4929-B062-26D7D05B9F37}"/>
              </a:ext>
            </a:extLst>
          </p:cNvPr>
          <p:cNvSpPr txBox="1"/>
          <p:nvPr/>
        </p:nvSpPr>
        <p:spPr>
          <a:xfrm>
            <a:off x="3530504" y="4190550"/>
            <a:ext cx="1390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&lt;LED</a:t>
            </a:r>
            <a:r>
              <a:rPr lang="ko-KR" altLang="en-US" sz="1200" b="1" dirty="0"/>
              <a:t>센서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010D2F-F505-48E1-9304-8AF294AA5409}"/>
              </a:ext>
            </a:extLst>
          </p:cNvPr>
          <p:cNvSpPr txBox="1"/>
          <p:nvPr/>
        </p:nvSpPr>
        <p:spPr>
          <a:xfrm>
            <a:off x="4317083" y="4196858"/>
            <a:ext cx="1390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진동센서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9ABA2F9-B44D-4627-A6F9-D8318B45DB50}"/>
              </a:ext>
            </a:extLst>
          </p:cNvPr>
          <p:cNvSpPr txBox="1"/>
          <p:nvPr/>
        </p:nvSpPr>
        <p:spPr>
          <a:xfrm>
            <a:off x="8642889" y="5721562"/>
            <a:ext cx="1390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웹서버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442D9C8-16D2-4631-BCB9-93BFF0C5B5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34" y="3350086"/>
            <a:ext cx="669789" cy="66978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DF21E5-7043-4816-9956-24BCDCD873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66" y="3438214"/>
            <a:ext cx="627400" cy="6274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507CC3F-DF11-424F-AAE1-C6311EA921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99" y="3388356"/>
            <a:ext cx="659268" cy="65926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3BD3639-70BA-4756-979B-4CFD3B6461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2636" flipH="1">
            <a:off x="6325408" y="3458340"/>
            <a:ext cx="680418" cy="911532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AC5E9FAF-82C2-43A9-819F-F4FD835B793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2071" flipH="1">
            <a:off x="6321861" y="4852731"/>
            <a:ext cx="717663" cy="91153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6AB3A30-8B97-446A-A37D-8A4734CF58D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816" y="2627608"/>
            <a:ext cx="494322" cy="50148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0325C6B-2650-427F-960E-A23A96025AC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82" y="2574496"/>
            <a:ext cx="571038" cy="57103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19454A3-04C8-439D-A050-7319829123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56" y="4435899"/>
            <a:ext cx="1262855" cy="126285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0B60098-1CD9-481C-8899-2C811063852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63" y="4894371"/>
            <a:ext cx="432628" cy="43262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0063B97-9546-4F27-A684-6A11E54AC4B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131" y="5410141"/>
            <a:ext cx="847089" cy="911534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C8D993B5-887B-41E2-9E15-F8C0AB427EB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7876964" y="4390761"/>
            <a:ext cx="569897" cy="100722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3BE4C21-600B-4384-BAF2-24136430679C}"/>
              </a:ext>
            </a:extLst>
          </p:cNvPr>
          <p:cNvSpPr txBox="1"/>
          <p:nvPr/>
        </p:nvSpPr>
        <p:spPr>
          <a:xfrm>
            <a:off x="5189279" y="4194023"/>
            <a:ext cx="1015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유해가스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7DE8063-6FB2-466B-8A4A-B2E2D40187C2}"/>
              </a:ext>
            </a:extLst>
          </p:cNvPr>
          <p:cNvSpPr txBox="1"/>
          <p:nvPr/>
        </p:nvSpPr>
        <p:spPr>
          <a:xfrm>
            <a:off x="2876474" y="5656542"/>
            <a:ext cx="1390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헬멧</a:t>
            </a:r>
          </a:p>
        </p:txBody>
      </p:sp>
      <p:sp>
        <p:nvSpPr>
          <p:cNvPr id="41" name="슬라이드 번호 개체 틀 2">
            <a:extLst>
              <a:ext uri="{FF2B5EF4-FFF2-40B4-BE49-F238E27FC236}">
                <a16:creationId xmlns:a16="http://schemas.microsoft.com/office/drawing/2014/main" id="{A76693DE-3BE4-475A-8F88-5372FFB41962}"/>
              </a:ext>
            </a:extLst>
          </p:cNvPr>
          <p:cNvSpPr txBox="1">
            <a:spLocks/>
          </p:cNvSpPr>
          <p:nvPr/>
        </p:nvSpPr>
        <p:spPr>
          <a:xfrm>
            <a:off x="9285463" y="63590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BE4C21-600B-4384-BAF2-24136430679C}"/>
              </a:ext>
            </a:extLst>
          </p:cNvPr>
          <p:cNvSpPr txBox="1"/>
          <p:nvPr/>
        </p:nvSpPr>
        <p:spPr>
          <a:xfrm>
            <a:off x="1509045" y="4194023"/>
            <a:ext cx="1252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가속도 센서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D2E596-E4DA-42C0-8CEF-8B75E26F54EF}"/>
              </a:ext>
            </a:extLst>
          </p:cNvPr>
          <p:cNvSpPr txBox="1"/>
          <p:nvPr/>
        </p:nvSpPr>
        <p:spPr>
          <a:xfrm>
            <a:off x="487047" y="4194023"/>
            <a:ext cx="1252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기울기 센서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FF15766-0024-46E6-BC34-A6B8FFE445C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83" y="3413178"/>
            <a:ext cx="761595" cy="76159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8666231-3FF3-4029-AB12-147A8A1AD72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16" y="3425168"/>
            <a:ext cx="761595" cy="76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55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6200000">
            <a:off x="5246940" y="1425142"/>
            <a:ext cx="1698118" cy="1828802"/>
            <a:chOff x="4692277" y="2552701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26935" y="2618043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490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5D7A1C9-FB53-4638-99E9-1E13CC7B363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2961" y="2510649"/>
          <a:ext cx="10728960" cy="41690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28960">
                  <a:extLst>
                    <a:ext uri="{9D8B030D-6E8A-4147-A177-3AD203B41FA5}">
                      <a16:colId xmlns:a16="http://schemas.microsoft.com/office/drawing/2014/main" val="4209470958"/>
                    </a:ext>
                  </a:extLst>
                </a:gridCol>
              </a:tblGrid>
              <a:tr h="42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스마트 </a:t>
                      </a:r>
                      <a:r>
                        <a:rPr lang="ko-KR" altLang="en-US" sz="1800" dirty="0" err="1"/>
                        <a:t>헬맷</a:t>
                      </a:r>
                      <a:r>
                        <a:rPr lang="en-US" altLang="ko-KR" sz="1800" dirty="0"/>
                        <a:t> SW </a:t>
                      </a:r>
                      <a:r>
                        <a:rPr lang="ko-KR" altLang="en-US" sz="1800" dirty="0"/>
                        <a:t>구성도</a:t>
                      </a:r>
                      <a:endParaRPr lang="ko-KR" altLang="en-US" sz="18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728267"/>
                  </a:ext>
                </a:extLst>
              </a:tr>
              <a:tr h="374382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effectLst>
                          <a:reflection stA="45000" endPos="4000" dist="50800" dir="5400000" sy="-100000" algn="bl" rotWithShape="0"/>
                        </a:effectLst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119973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33497E5-7860-427C-807A-A40CBB45ED60}"/>
              </a:ext>
            </a:extLst>
          </p:cNvPr>
          <p:cNvSpPr txBox="1"/>
          <p:nvPr/>
        </p:nvSpPr>
        <p:spPr>
          <a:xfrm>
            <a:off x="1261932" y="3254851"/>
            <a:ext cx="3753951" cy="147732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공사 일정 관리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48155" y="1131079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SW</a:t>
            </a:r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 구성도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184E93D-DBA3-434A-AFAB-72F594A12D7A}"/>
              </a:ext>
            </a:extLst>
          </p:cNvPr>
          <p:cNvSpPr txBox="1"/>
          <p:nvPr/>
        </p:nvSpPr>
        <p:spPr>
          <a:xfrm>
            <a:off x="62345" y="5791710"/>
            <a:ext cx="620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B8A77575-A2FF-492F-B01E-5BB2F2C92EBE}"/>
              </a:ext>
            </a:extLst>
          </p:cNvPr>
          <p:cNvSpPr/>
          <p:nvPr/>
        </p:nvSpPr>
        <p:spPr>
          <a:xfrm>
            <a:off x="372513" y="2365426"/>
            <a:ext cx="11740896" cy="4706282"/>
          </a:xfrm>
          <a:prstGeom prst="roundRect">
            <a:avLst/>
          </a:prstGeom>
          <a:noFill/>
          <a:ln w="127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BC11A636-754E-4A41-84B5-19B4D9BE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463" y="6359096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DE6740-1167-4FE5-B59C-A0C5997CB16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8148" y="3756195"/>
          <a:ext cx="3561518" cy="904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0759">
                  <a:extLst>
                    <a:ext uri="{9D8B030D-6E8A-4147-A177-3AD203B41FA5}">
                      <a16:colId xmlns:a16="http://schemas.microsoft.com/office/drawing/2014/main" val="1388880831"/>
                    </a:ext>
                  </a:extLst>
                </a:gridCol>
                <a:gridCol w="1780759">
                  <a:extLst>
                    <a:ext uri="{9D8B030D-6E8A-4147-A177-3AD203B41FA5}">
                      <a16:colId xmlns:a16="http://schemas.microsoft.com/office/drawing/2014/main" val="852124494"/>
                    </a:ext>
                  </a:extLst>
                </a:gridCol>
              </a:tblGrid>
              <a:tr h="408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공사일정 달력 출력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근로자 일정 추가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007296"/>
                  </a:ext>
                </a:extLst>
              </a:tr>
              <a:tr h="496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근로자 일정 삭제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근로자 일정 알림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56591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59BA6E1-74E8-4E73-A0B1-E9395A7C6639}"/>
              </a:ext>
            </a:extLst>
          </p:cNvPr>
          <p:cNvSpPr txBox="1"/>
          <p:nvPr/>
        </p:nvSpPr>
        <p:spPr>
          <a:xfrm>
            <a:off x="5125374" y="3295060"/>
            <a:ext cx="4160090" cy="147732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근로자 위치</a:t>
            </a:r>
            <a:r>
              <a:rPr lang="en-US" altLang="ko-KR" sz="1600" dirty="0"/>
              <a:t> / </a:t>
            </a:r>
            <a:r>
              <a:rPr lang="ko-KR" altLang="en-US" sz="1600" dirty="0"/>
              <a:t>근로자 위치 환경</a:t>
            </a:r>
            <a:endParaRPr lang="en-US" altLang="ko-KR" sz="1600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F4F590F-A618-4289-915F-52AC1FD9A2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81598" y="3756195"/>
          <a:ext cx="3988376" cy="904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4188">
                  <a:extLst>
                    <a:ext uri="{9D8B030D-6E8A-4147-A177-3AD203B41FA5}">
                      <a16:colId xmlns:a16="http://schemas.microsoft.com/office/drawing/2014/main" val="1388880831"/>
                    </a:ext>
                  </a:extLst>
                </a:gridCol>
                <a:gridCol w="1994188">
                  <a:extLst>
                    <a:ext uri="{9D8B030D-6E8A-4147-A177-3AD203B41FA5}">
                      <a16:colId xmlns:a16="http://schemas.microsoft.com/office/drawing/2014/main" val="852124494"/>
                    </a:ext>
                  </a:extLst>
                </a:gridCol>
              </a:tblGrid>
              <a:tr h="452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근로자 검색 및 호출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환경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(CO,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가스농도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출력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007296"/>
                  </a:ext>
                </a:extLst>
              </a:tr>
              <a:tr h="452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착용 여부 출력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추락사고 시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알림기능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5659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16A970F-B1BD-4FDB-A598-DBB7233EA148}"/>
              </a:ext>
            </a:extLst>
          </p:cNvPr>
          <p:cNvSpPr txBox="1"/>
          <p:nvPr/>
        </p:nvSpPr>
        <p:spPr>
          <a:xfrm>
            <a:off x="1261932" y="4879844"/>
            <a:ext cx="3753951" cy="147732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근로자 출근부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B4AB7307-7B5B-41C1-8ABC-5061652622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37750" y="5311949"/>
          <a:ext cx="3632540" cy="8579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6270">
                  <a:extLst>
                    <a:ext uri="{9D8B030D-6E8A-4147-A177-3AD203B41FA5}">
                      <a16:colId xmlns:a16="http://schemas.microsoft.com/office/drawing/2014/main" val="1388880831"/>
                    </a:ext>
                  </a:extLst>
                </a:gridCol>
                <a:gridCol w="1816270">
                  <a:extLst>
                    <a:ext uri="{9D8B030D-6E8A-4147-A177-3AD203B41FA5}">
                      <a16:colId xmlns:a16="http://schemas.microsoft.com/office/drawing/2014/main" val="852124494"/>
                    </a:ext>
                  </a:extLst>
                </a:gridCol>
              </a:tblGrid>
              <a:tr h="415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출근부 확인 기능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이의 신청 기능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007296"/>
                  </a:ext>
                </a:extLst>
              </a:tr>
              <a:tr h="44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이의 신청 확인 기능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출근부 수정 기능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5659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2FB10D7-245F-4467-B439-7A9E413C1781}"/>
              </a:ext>
            </a:extLst>
          </p:cNvPr>
          <p:cNvSpPr txBox="1"/>
          <p:nvPr/>
        </p:nvSpPr>
        <p:spPr>
          <a:xfrm>
            <a:off x="5125374" y="4879844"/>
            <a:ext cx="4160089" cy="147732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sz="1600" dirty="0"/>
              <a:t>기타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5B48B51-CD56-4FC1-9AAE-23158DFA1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625140"/>
              </p:ext>
            </p:extLst>
          </p:nvPr>
        </p:nvGraphicFramePr>
        <p:xfrm>
          <a:off x="5224397" y="5311950"/>
          <a:ext cx="3962042" cy="829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1021">
                  <a:extLst>
                    <a:ext uri="{9D8B030D-6E8A-4147-A177-3AD203B41FA5}">
                      <a16:colId xmlns:a16="http://schemas.microsoft.com/office/drawing/2014/main" val="1388880831"/>
                    </a:ext>
                  </a:extLst>
                </a:gridCol>
                <a:gridCol w="1981021">
                  <a:extLst>
                    <a:ext uri="{9D8B030D-6E8A-4147-A177-3AD203B41FA5}">
                      <a16:colId xmlns:a16="http://schemas.microsoft.com/office/drawing/2014/main" val="852124494"/>
                    </a:ext>
                  </a:extLst>
                </a:gridCol>
              </a:tblGrid>
              <a:tr h="402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007296"/>
                  </a:ext>
                </a:extLst>
              </a:tr>
              <a:tr h="427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상황판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환경 설정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56591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06D1E822-4C3B-4B70-B223-0C407B08AE83}"/>
              </a:ext>
            </a:extLst>
          </p:cNvPr>
          <p:cNvSpPr txBox="1"/>
          <p:nvPr/>
        </p:nvSpPr>
        <p:spPr>
          <a:xfrm>
            <a:off x="9394955" y="3295060"/>
            <a:ext cx="1974084" cy="313932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데이터 정보 관리</a:t>
            </a:r>
            <a:endParaRPr lang="en-US" altLang="ko-KR" sz="1600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1C15C71-4137-4235-85F6-822E49B33E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59397" y="3847786"/>
          <a:ext cx="1722910" cy="22660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2910">
                  <a:extLst>
                    <a:ext uri="{9D8B030D-6E8A-4147-A177-3AD203B41FA5}">
                      <a16:colId xmlns:a16="http://schemas.microsoft.com/office/drawing/2014/main" val="1140289401"/>
                    </a:ext>
                  </a:extLst>
                </a:gridCol>
              </a:tblGrid>
              <a:tr h="453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관리자 정보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648659"/>
                  </a:ext>
                </a:extLst>
              </a:tr>
              <a:tr h="453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근로자 정보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941545"/>
                  </a:ext>
                </a:extLst>
              </a:tr>
              <a:tr h="453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헬멧 관련 정보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582600"/>
                  </a:ext>
                </a:extLst>
              </a:tr>
              <a:tr h="453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공사 일정 정보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512771"/>
                  </a:ext>
                </a:extLst>
              </a:tr>
              <a:tr h="453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출근부 기록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115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209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6200000">
            <a:off x="5246940" y="1425142"/>
            <a:ext cx="1698118" cy="1828802"/>
            <a:chOff x="4692277" y="2552701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26935" y="2618043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490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48155" y="1131079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SW</a:t>
            </a:r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 구성도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184E93D-DBA3-434A-AFAB-72F594A12D7A}"/>
              </a:ext>
            </a:extLst>
          </p:cNvPr>
          <p:cNvSpPr txBox="1"/>
          <p:nvPr/>
        </p:nvSpPr>
        <p:spPr>
          <a:xfrm>
            <a:off x="62345" y="5791710"/>
            <a:ext cx="620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B8A77575-A2FF-492F-B01E-5BB2F2C92EBE}"/>
              </a:ext>
            </a:extLst>
          </p:cNvPr>
          <p:cNvSpPr/>
          <p:nvPr/>
        </p:nvSpPr>
        <p:spPr>
          <a:xfrm>
            <a:off x="62345" y="1921492"/>
            <a:ext cx="12067310" cy="4875817"/>
          </a:xfrm>
          <a:prstGeom prst="roundRect">
            <a:avLst/>
          </a:prstGeom>
          <a:noFill/>
          <a:ln w="127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BC11A636-754E-4A41-84B5-19B4D9BE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463" y="6359096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13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pic>
        <p:nvPicPr>
          <p:cNvPr id="26" name="그림 25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2BE8E18E-A38F-440E-A0DD-5F1D9111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065" y="2670940"/>
            <a:ext cx="5715000" cy="3905250"/>
          </a:xfrm>
          <a:prstGeom prst="rect">
            <a:avLst/>
          </a:prstGeom>
        </p:spPr>
      </p:pic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B1C09462-8084-4A4A-BE9C-F80A2233C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55" y="2772461"/>
            <a:ext cx="5018884" cy="3414583"/>
          </a:xfrm>
        </p:spPr>
        <p:txBody>
          <a:bodyPr>
            <a:noAutofit/>
          </a:bodyPr>
          <a:lstStyle/>
          <a:p>
            <a:pPr marL="0" lvl="1" indent="0" algn="ctr">
              <a:buNone/>
            </a:pPr>
            <a:r>
              <a:rPr lang="ko-KR" altLang="en-US" sz="2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관리자  상황총괄 </a:t>
            </a:r>
            <a:endParaRPr lang="en-US" altLang="ko-KR" sz="2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  <a:p>
            <a:pPr marL="0" lvl="1" indent="0" algn="ctr">
              <a:buNone/>
            </a:pPr>
            <a:r>
              <a:rPr lang="ko-KR" altLang="en-US" sz="2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웹 페이지 예시</a:t>
            </a:r>
            <a:endParaRPr lang="en-US" altLang="ko-KR" sz="2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  <a:p>
            <a:pPr marL="0" lvl="1" indent="0" algn="ctr">
              <a:buNone/>
            </a:pPr>
            <a:endParaRPr lang="en-US" altLang="ko-KR" sz="178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  <a:p>
            <a:pPr marL="0" lvl="1" indent="0" algn="ctr">
              <a:buNone/>
            </a:pPr>
            <a:endParaRPr lang="en-US" altLang="ko-KR" sz="178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lvl="1" indent="-285750"/>
            <a:r>
              <a:rPr lang="ko-KR" altLang="en-US" sz="178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작업중인 근로자 위치</a:t>
            </a:r>
            <a:r>
              <a:rPr lang="en-US" altLang="ko-KR" sz="178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</a:t>
            </a:r>
            <a:r>
              <a:rPr lang="ko-KR" altLang="en-US" sz="178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표시</a:t>
            </a:r>
            <a:endParaRPr lang="en-US" altLang="ko-KR" sz="178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>
              <a:buNone/>
            </a:pPr>
            <a:endParaRPr lang="en-US" altLang="ko-KR" sz="178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285750" lvl="1" indent="-285750"/>
            <a:r>
              <a:rPr lang="ko-KR" altLang="en-US" sz="178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위급상황 발생시간</a:t>
            </a:r>
            <a:r>
              <a:rPr lang="en-US" altLang="ko-KR" sz="178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, </a:t>
            </a:r>
            <a:r>
              <a:rPr lang="ko-KR" altLang="en-US" sz="178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신고상황</a:t>
            </a:r>
            <a:r>
              <a:rPr lang="en-US" altLang="ko-KR" sz="178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</a:t>
            </a:r>
            <a:r>
              <a:rPr lang="ko-KR" altLang="en-US" sz="178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표시</a:t>
            </a:r>
            <a:endParaRPr lang="en-US" altLang="ko-KR" sz="178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>
              <a:buNone/>
            </a:pPr>
            <a:endParaRPr lang="en-US" altLang="ko-KR" sz="178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285750" lvl="1" indent="-285750"/>
            <a:r>
              <a:rPr lang="ko-KR" altLang="en-US" sz="178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총 근로자중 출근한 근로자수 차트로 표시</a:t>
            </a:r>
            <a:endParaRPr lang="en-US" altLang="ko-KR" sz="178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285750" lvl="1" indent="-285750"/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285750" lvl="1" indent="-285750"/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>
              <a:buNone/>
            </a:pP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>
              <a:buNone/>
            </a:pP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>
              <a:buNone/>
            </a:pP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457200" lvl="1" indent="0">
              <a:buNone/>
            </a:pPr>
            <a:endParaRPr lang="en-US" altLang="ko-KR" sz="1500" b="1" dirty="0">
              <a:solidFill>
                <a:srgbClr val="002060"/>
              </a:solidFill>
              <a:latin typeface="+mj-lt"/>
              <a:ea typeface="+mj-ea"/>
            </a:endParaRPr>
          </a:p>
          <a:p>
            <a:pPr marL="0" indent="0">
              <a:buNone/>
            </a:pPr>
            <a:endParaRPr lang="en-US" altLang="ko-KR" sz="1500" b="1" dirty="0">
              <a:solidFill>
                <a:srgbClr val="002060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4147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60550" y="1143145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개발 환경 </a:t>
            </a:r>
            <a:r>
              <a:rPr lang="en-US" altLang="ko-KR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– HW(</a:t>
            </a:r>
            <a:r>
              <a:rPr lang="ko-KR" altLang="en-US" sz="1400" b="1" i="1" dirty="0" err="1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헬맷</a:t>
            </a:r>
            <a:r>
              <a:rPr lang="en-US" altLang="ko-KR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)</a:t>
            </a:r>
            <a:endParaRPr lang="en-US" altLang="ko-KR" sz="1400" b="1" dirty="0">
              <a:solidFill>
                <a:srgbClr val="68BAC6"/>
              </a:solidFill>
              <a:latin typeface="+mn-ea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4A52882C-6CFA-45D5-91CB-48759CDC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470" y="6325778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14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pic>
        <p:nvPicPr>
          <p:cNvPr id="5122" name="Picture 2" descr="http://www.parkingsale.co.kr/upload/goods/c37842_aa2.jpg">
            <a:extLst>
              <a:ext uri="{FF2B5EF4-FFF2-40B4-BE49-F238E27FC236}">
                <a16:creationId xmlns:a16="http://schemas.microsoft.com/office/drawing/2014/main" id="{7CD12E54-422A-4788-8412-5DBA9DE1B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368" y="3204951"/>
            <a:ext cx="2940659" cy="294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Kwb\Desktop\오렌지보드.PNG">
            <a:extLst>
              <a:ext uri="{FF2B5EF4-FFF2-40B4-BE49-F238E27FC236}">
                <a16:creationId xmlns:a16="http://schemas.microsoft.com/office/drawing/2014/main" id="{ABC9C1EA-54DA-48EB-B4A9-075E9BD2A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 t="1586"/>
          <a:stretch/>
        </p:blipFill>
        <p:spPr bwMode="auto">
          <a:xfrm>
            <a:off x="5676246" y="4598449"/>
            <a:ext cx="1476939" cy="99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3CF0FA7-441F-4F50-A409-E3900581B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204758"/>
              </p:ext>
            </p:extLst>
          </p:nvPr>
        </p:nvGraphicFramePr>
        <p:xfrm>
          <a:off x="1241398" y="2365426"/>
          <a:ext cx="294065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540">
                  <a:extLst>
                    <a:ext uri="{9D8B030D-6E8A-4147-A177-3AD203B41FA5}">
                      <a16:colId xmlns:a16="http://schemas.microsoft.com/office/drawing/2014/main" val="2758438135"/>
                    </a:ext>
                  </a:extLst>
                </a:gridCol>
                <a:gridCol w="1661119">
                  <a:extLst>
                    <a:ext uri="{9D8B030D-6E8A-4147-A177-3AD203B41FA5}">
                      <a16:colId xmlns:a16="http://schemas.microsoft.com/office/drawing/2014/main" val="353852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제조회사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에스탑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392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투구형 안전모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379924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25B60A9-AAB3-4B49-B493-F746E243A835}"/>
              </a:ext>
            </a:extLst>
          </p:cNvPr>
          <p:cNvCxnSpPr/>
          <p:nvPr/>
        </p:nvCxnSpPr>
        <p:spPr>
          <a:xfrm>
            <a:off x="2524165" y="3107106"/>
            <a:ext cx="0" cy="559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7AFB31B-F5A1-4616-A345-083EB919C653}"/>
              </a:ext>
            </a:extLst>
          </p:cNvPr>
          <p:cNvCxnSpPr>
            <a:cxnSpLocks/>
          </p:cNvCxnSpPr>
          <p:nvPr/>
        </p:nvCxnSpPr>
        <p:spPr>
          <a:xfrm flipH="1" flipV="1">
            <a:off x="3559946" y="4965238"/>
            <a:ext cx="2142666" cy="131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D01E34-0044-4C52-8396-763AE3389E54}"/>
              </a:ext>
            </a:extLst>
          </p:cNvPr>
          <p:cNvSpPr txBox="1"/>
          <p:nvPr/>
        </p:nvSpPr>
        <p:spPr>
          <a:xfrm>
            <a:off x="4472060" y="4672802"/>
            <a:ext cx="70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부착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CF932F5-54E4-4A49-9103-F56480F7B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21472"/>
              </p:ext>
            </p:extLst>
          </p:nvPr>
        </p:nvGraphicFramePr>
        <p:xfrm>
          <a:off x="6652271" y="2158787"/>
          <a:ext cx="5364398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034">
                  <a:extLst>
                    <a:ext uri="{9D8B030D-6E8A-4147-A177-3AD203B41FA5}">
                      <a16:colId xmlns:a16="http://schemas.microsoft.com/office/drawing/2014/main" val="1421326120"/>
                    </a:ext>
                  </a:extLst>
                </a:gridCol>
                <a:gridCol w="4271364">
                  <a:extLst>
                    <a:ext uri="{9D8B030D-6E8A-4147-A177-3AD203B41FA5}">
                      <a16:colId xmlns:a16="http://schemas.microsoft.com/office/drawing/2014/main" val="24525068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물라스틱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420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/>
                        <a:t>뜨거운 물로 녹여서 몇 번이고 재가공가능</a:t>
                      </a:r>
                      <a:endParaRPr lang="en-US" altLang="ko-KR" sz="14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 err="1"/>
                        <a:t>무악취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무독성의 </a:t>
                      </a:r>
                      <a:r>
                        <a:rPr lang="en-US" altLang="ko-KR" sz="1400" dirty="0"/>
                        <a:t>DIY </a:t>
                      </a:r>
                      <a:r>
                        <a:rPr lang="ko-KR" altLang="en-US" sz="1400" dirty="0"/>
                        <a:t>프로토타입 제작용 플라스틱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7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규격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err="1"/>
                        <a:t>Mp</a:t>
                      </a:r>
                      <a:r>
                        <a:rPr lang="en-US" altLang="ko-KR" sz="1400" dirty="0"/>
                        <a:t>(melting point) : 60</a:t>
                      </a:r>
                      <a:r>
                        <a:rPr lang="ko-KR" altLang="en-US" sz="1400" dirty="0"/>
                        <a:t>도</a:t>
                      </a:r>
                      <a:endParaRPr lang="en-US" altLang="ko-KR" sz="1400" dirty="0"/>
                    </a:p>
                    <a:p>
                      <a:r>
                        <a:rPr lang="en-US" altLang="ko-KR" sz="1400" dirty="0"/>
                        <a:t>Specific Gravity : 1.08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275026"/>
                  </a:ext>
                </a:extLst>
              </a:tr>
            </a:tbl>
          </a:graphicData>
        </a:graphic>
      </p:graphicFrame>
      <p:pic>
        <p:nvPicPr>
          <p:cNvPr id="5124" name="Picture 4" descr="플라스틱 통에 대한 이미지 검색결과">
            <a:extLst>
              <a:ext uri="{FF2B5EF4-FFF2-40B4-BE49-F238E27FC236}">
                <a16:creationId xmlns:a16="http://schemas.microsoft.com/office/drawing/2014/main" id="{1611AC82-C717-4786-BDFF-10D99AE7C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000" r="94667">
                        <a14:foregroundMark x1="10590" y1="49394" x2="10007" y2="60182"/>
                        <a14:foregroundMark x1="10640" y1="48485" x2="10623" y2="48788"/>
                        <a14:foregroundMark x1="10656" y1="48182" x2="10640" y2="48485"/>
                        <a14:foregroundMark x1="10689" y1="47576" x2="10656" y2="48182"/>
                        <a14:foregroundMark x1="10705" y1="47273" x2="10689" y2="47576"/>
                        <a14:foregroundMark x1="10919" y1="43333" x2="10705" y2="47273"/>
                        <a14:foregroundMark x1="10935" y1="43030" x2="10919" y2="43333"/>
                        <a14:foregroundMark x1="10968" y1="42424" x2="10935" y2="43030"/>
                        <a14:foregroundMark x1="10984" y1="42121" x2="10968" y2="42424"/>
                        <a14:foregroundMark x1="11000" y1="41818" x2="10984" y2="42121"/>
                        <a14:foregroundMark x1="7641" y1="47576" x2="7667" y2="47879"/>
                        <a14:foregroundMark x1="7615" y1="47273" x2="7641" y2="47576"/>
                        <a14:foregroundMark x1="7333" y1="43939" x2="7615" y2="47273"/>
                        <a14:foregroundMark x1="24667" y1="77879" x2="31146" y2="78687"/>
                        <a14:foregroundMark x1="88295" y1="38788" x2="88000" y2="38182"/>
                        <a14:foregroundMark x1="88590" y1="39394" x2="88295" y2="38788"/>
                        <a14:foregroundMark x1="91093" y1="44545" x2="88590" y2="39394"/>
                        <a14:foregroundMark x1="91240" y1="44848" x2="91093" y2="44545"/>
                        <a14:foregroundMark x1="91388" y1="45152" x2="91240" y2="44848"/>
                        <a14:foregroundMark x1="91535" y1="45455" x2="91388" y2="45152"/>
                        <a14:foregroundMark x1="91830" y1="46061" x2="91535" y2="45455"/>
                        <a14:foregroundMark x1="93008" y1="48485" x2="91830" y2="46061"/>
                        <a14:foregroundMark x1="93155" y1="48788" x2="93008" y2="48485"/>
                        <a14:foregroundMark x1="93256" y1="48995" x2="93155" y2="48788"/>
                        <a14:foregroundMark x1="91529" y1="39394" x2="94667" y2="44242"/>
                        <a14:foregroundMark x1="91333" y1="39091" x2="91529" y2="39394"/>
                        <a14:foregroundMark x1="93667" y1="48788" x2="93631" y2="49029"/>
                        <a14:foregroundMark x1="63333" y1="32727" x2="73667" y2="33333"/>
                        <a14:foregroundMark x1="67333" y1="32727" x2="75667" y2="34242"/>
                        <a14:foregroundMark x1="8761" y1="47273" x2="8333" y2="46364"/>
                        <a14:foregroundMark x1="8904" y1="47576" x2="8761" y2="47273"/>
                        <a14:foregroundMark x1="9190" y1="48182" x2="8904" y2="47576"/>
                        <a14:foregroundMark x1="9333" y1="48485" x2="9190" y2="48182"/>
                        <a14:foregroundMark x1="9476" y1="48788" x2="9333" y2="48485"/>
                        <a14:foregroundMark x1="10333" y1="50606" x2="9762" y2="49394"/>
                        <a14:foregroundMark x1="8333" y1="48182" x2="8000" y2="47879"/>
                        <a14:foregroundMark x1="8666" y1="48485" x2="8333" y2="48182"/>
                        <a14:foregroundMark x1="9000" y1="48788" x2="8666" y2="48485"/>
                        <a14:foregroundMark x1="8000" y1="47576" x2="8000" y2="47576"/>
                        <a14:foregroundMark x1="8000" y1="47273" x2="8000" y2="47273"/>
                        <a14:foregroundMark x1="8333" y1="47273" x2="8333" y2="47273"/>
                        <a14:foregroundMark x1="9166" y1="47273" x2="8333" y2="47576"/>
                        <a14:foregroundMark x1="11667" y1="46364" x2="9166" y2="47273"/>
                        <a14:foregroundMark x1="11000" y1="47879" x2="9000" y2="47576"/>
                        <a14:foregroundMark x1="53333" y1="50606" x2="53333" y2="50606"/>
                        <a14:backgroundMark x1="94333" y1="49091" x2="92667" y2="64545"/>
                        <a14:backgroundMark x1="94000" y1="49697" x2="94000" y2="49697"/>
                        <a14:backgroundMark x1="94667" y1="49697" x2="94667" y2="49697"/>
                        <a14:backgroundMark x1="93667" y1="49697" x2="93667" y2="49697"/>
                        <a14:backgroundMark x1="64173" y1="31578" x2="63667" y2="31515"/>
                        <a14:backgroundMark x1="80667" y1="33636" x2="76563" y2="33124"/>
                        <a14:backgroundMark x1="63667" y1="31515" x2="21000" y2="39697"/>
                        <a14:backgroundMark x1="10667" y1="41818" x2="10667" y2="41818"/>
                        <a14:backgroundMark x1="10667" y1="41818" x2="10667" y2="41818"/>
                        <a14:backgroundMark x1="11667" y1="41818" x2="11667" y2="41818"/>
                        <a14:backgroundMark x1="11000" y1="42121" x2="11000" y2="42121"/>
                        <a14:backgroundMark x1="7333" y1="49394" x2="7333" y2="49394"/>
                        <a14:backgroundMark x1="7333" y1="48182" x2="7333" y2="48182"/>
                        <a14:backgroundMark x1="7667" y1="48182" x2="7667" y2="48182"/>
                        <a14:backgroundMark x1="7333" y1="48485" x2="7333" y2="48485"/>
                        <a14:backgroundMark x1="48000" y1="79091" x2="48000" y2="79091"/>
                        <a14:backgroundMark x1="28333" y1="83333" x2="80000" y2="71515"/>
                        <a14:backgroundMark x1="80000" y1="71515" x2="93333" y2="64848"/>
                        <a14:backgroundMark x1="94667" y1="49394" x2="94667" y2="49394"/>
                        <a14:backgroundMark x1="95000" y1="45455" x2="95000" y2="45455"/>
                        <a14:backgroundMark x1="91333" y1="38788" x2="91333" y2="38788"/>
                        <a14:backgroundMark x1="87667" y1="37576" x2="87667" y2="37576"/>
                        <a14:backgroundMark x1="94333" y1="49697" x2="94333" y2="49697"/>
                        <a14:backgroundMark x1="93667" y1="49091" x2="93667" y2="49091"/>
                        <a14:backgroundMark x1="95000" y1="46061" x2="95000" y2="46061"/>
                        <a14:backgroundMark x1="95333" y1="45455" x2="95333" y2="45455"/>
                        <a14:backgroundMark x1="94667" y1="45152" x2="94667" y2="45152"/>
                        <a14:backgroundMark x1="95333" y1="44848" x2="95333" y2="44848"/>
                        <a14:backgroundMark x1="95000" y1="44545" x2="95000" y2="44545"/>
                        <a14:backgroundMark x1="93667" y1="49697" x2="93667" y2="49697"/>
                        <a14:backgroundMark x1="94667" y1="49091" x2="94667" y2="49091"/>
                        <a14:backgroundMark x1="94667" y1="49091" x2="94667" y2="49091"/>
                        <a14:backgroundMark x1="94667" y1="49091" x2="94667" y2="49091"/>
                        <a14:backgroundMark x1="94000" y1="49091" x2="94000" y2="49091"/>
                        <a14:backgroundMark x1="94000" y1="48788" x2="94000" y2="48788"/>
                        <a14:backgroundMark x1="93667" y1="48485" x2="93667" y2="48485"/>
                        <a14:backgroundMark x1="94667" y1="44545" x2="94667" y2="44545"/>
                        <a14:backgroundMark x1="92000" y1="39394" x2="92000" y2="39394"/>
                        <a14:backgroundMark x1="88667" y1="37879" x2="88667" y2="37879"/>
                        <a14:backgroundMark x1="10333" y1="41818" x2="10333" y2="41818"/>
                        <a14:backgroundMark x1="10667" y1="41818" x2="10667" y2="41818"/>
                        <a14:backgroundMark x1="10333" y1="42121" x2="10333" y2="42121"/>
                        <a14:backgroundMark x1="6333" y1="43030" x2="6333" y2="43030"/>
                        <a14:backgroundMark x1="7333" y1="47576" x2="7333" y2="47576"/>
                        <a14:backgroundMark x1="7667" y1="47576" x2="7667" y2="47576"/>
                        <a14:backgroundMark x1="7000" y1="47273" x2="7000" y2="47273"/>
                        <a14:backgroundMark x1="7667" y1="48788" x2="7667" y2="49394"/>
                        <a14:backgroundMark x1="9000" y1="60606" x2="9333" y2="61212"/>
                        <a14:backgroundMark x1="10333" y1="42424" x2="10333" y2="42424"/>
                        <a14:backgroundMark x1="11000" y1="42121" x2="11000" y2="42121"/>
                        <a14:backgroundMark x1="7000" y1="43333" x2="7000" y2="4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64671">
            <a:off x="6966476" y="3478257"/>
            <a:ext cx="2857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DFFEA33A-C8C6-4B8A-ABC4-22F845ECCA8E}"/>
              </a:ext>
            </a:extLst>
          </p:cNvPr>
          <p:cNvCxnSpPr>
            <a:cxnSpLocks/>
          </p:cNvCxnSpPr>
          <p:nvPr/>
        </p:nvCxnSpPr>
        <p:spPr>
          <a:xfrm rot="5400000">
            <a:off x="8711108" y="3718551"/>
            <a:ext cx="1114413" cy="7990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6A4A21F-1D36-4693-B7A7-7D1F1427548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63847" y="4051043"/>
            <a:ext cx="4471720" cy="2387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F45AE3B-2CDB-4743-A868-03E87F503B86}"/>
              </a:ext>
            </a:extLst>
          </p:cNvPr>
          <p:cNvCxnSpPr>
            <a:cxnSpLocks/>
          </p:cNvCxnSpPr>
          <p:nvPr/>
        </p:nvCxnSpPr>
        <p:spPr>
          <a:xfrm rot="10800000">
            <a:off x="3231473" y="5372329"/>
            <a:ext cx="4908817" cy="628311"/>
          </a:xfrm>
          <a:prstGeom prst="bentConnector3">
            <a:avLst>
              <a:gd name="adj1" fmla="val 830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210F52-56CC-46B3-BBE5-77D452755661}"/>
              </a:ext>
            </a:extLst>
          </p:cNvPr>
          <p:cNvSpPr txBox="1"/>
          <p:nvPr/>
        </p:nvSpPr>
        <p:spPr>
          <a:xfrm>
            <a:off x="5822330" y="3691793"/>
            <a:ext cx="123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커버 제작</a:t>
            </a:r>
          </a:p>
        </p:txBody>
      </p:sp>
    </p:spTree>
    <p:extLst>
      <p:ext uri="{BB962C8B-B14F-4D97-AF65-F5344CB8AC3E}">
        <p14:creationId xmlns:p14="http://schemas.microsoft.com/office/powerpoint/2010/main" val="2343124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60550" y="1143145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개발 환경 </a:t>
            </a:r>
            <a:r>
              <a:rPr lang="en-US" altLang="ko-KR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– HW(</a:t>
            </a:r>
            <a:r>
              <a:rPr lang="ko-KR" altLang="en-US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보드</a:t>
            </a:r>
            <a:r>
              <a:rPr lang="en-US" altLang="ko-KR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)</a:t>
            </a:r>
            <a:endParaRPr lang="en-US" altLang="ko-KR" sz="1400" b="1" dirty="0">
              <a:solidFill>
                <a:srgbClr val="68BAC6"/>
              </a:solidFill>
              <a:latin typeface="+mn-ea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4A52882C-6CFA-45D5-91CB-48759CDC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4948" y="6289327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15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pic>
        <p:nvPicPr>
          <p:cNvPr id="22" name="Picture 2" descr="C:\Users\Kwb\Desktop\오렌지보드.PNG">
            <a:extLst>
              <a:ext uri="{FF2B5EF4-FFF2-40B4-BE49-F238E27FC236}">
                <a16:creationId xmlns:a16="http://schemas.microsoft.com/office/drawing/2014/main" id="{6C24457D-64C3-4AE2-845A-95F8BC1F2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 t="1586"/>
          <a:stretch/>
        </p:blipFill>
        <p:spPr bwMode="auto">
          <a:xfrm>
            <a:off x="4187661" y="3824511"/>
            <a:ext cx="3816678" cy="202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DAB75F4-F9A9-413A-A82C-A0ED2611C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010995"/>
              </p:ext>
            </p:extLst>
          </p:nvPr>
        </p:nvGraphicFramePr>
        <p:xfrm>
          <a:off x="8072751" y="2089315"/>
          <a:ext cx="3965397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0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제품명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Orange Board BLE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Microcontroller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ATmega328p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467051"/>
                  </a:ext>
                </a:extLst>
              </a:tr>
              <a:tr h="350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Flash</a:t>
                      </a: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Memory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32KB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0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SRAM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2KB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0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EEPROM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1KB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0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Clock</a:t>
                      </a: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Speed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16MHz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0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Bluetooth chip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nRF51822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C2C73C3-E27A-4A73-B182-1D9559924188}"/>
              </a:ext>
            </a:extLst>
          </p:cNvPr>
          <p:cNvSpPr txBox="1"/>
          <p:nvPr/>
        </p:nvSpPr>
        <p:spPr>
          <a:xfrm>
            <a:off x="6448651" y="6129850"/>
            <a:ext cx="360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블루투스 모듈이 탑재된 보드</a:t>
            </a:r>
            <a:endParaRPr lang="en-US" altLang="ko-KR" sz="2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3BB3529B-B010-4FFB-99D2-AB5A25752FFB}"/>
              </a:ext>
            </a:extLst>
          </p:cNvPr>
          <p:cNvCxnSpPr>
            <a:cxnSpLocks/>
            <a:stCxn id="28" idx="2"/>
            <a:endCxn id="22" idx="2"/>
          </p:cNvCxnSpPr>
          <p:nvPr/>
        </p:nvCxnSpPr>
        <p:spPr>
          <a:xfrm rot="5400000">
            <a:off x="7473769" y="3271867"/>
            <a:ext cx="1203913" cy="3959449"/>
          </a:xfrm>
          <a:prstGeom prst="bentConnector3">
            <a:avLst>
              <a:gd name="adj1" fmla="val 118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브레드보드에 대한 이미지 검색결과">
            <a:extLst>
              <a:ext uri="{FF2B5EF4-FFF2-40B4-BE49-F238E27FC236}">
                <a16:creationId xmlns:a16="http://schemas.microsoft.com/office/drawing/2014/main" id="{1A8CEE20-352A-4B41-AEDB-6B1E78DFF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63358"/>
            <a:ext cx="338539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B4E886E-20B0-4A18-8316-0F28F74AC6DD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2544304" y="4839029"/>
            <a:ext cx="16433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9867E04-7D87-4391-8E4E-819532DBD0F5}"/>
              </a:ext>
            </a:extLst>
          </p:cNvPr>
          <p:cNvSpPr txBox="1"/>
          <p:nvPr/>
        </p:nvSpPr>
        <p:spPr>
          <a:xfrm>
            <a:off x="2920076" y="4465695"/>
            <a:ext cx="75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확장</a:t>
            </a:r>
            <a:endParaRPr lang="en-US" altLang="ko-KR" sz="2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6E1AC238-A0D7-43D8-BA7F-8EB1B4ED6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662124"/>
              </p:ext>
            </p:extLst>
          </p:nvPr>
        </p:nvGraphicFramePr>
        <p:xfrm>
          <a:off x="765866" y="2041419"/>
          <a:ext cx="367405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제품명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Half Size Breadboard</a:t>
                      </a:r>
                      <a:endParaRPr lang="en-US" altLang="ko-KR" sz="1800" b="0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핀 수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400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467051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F9CC602D-3C50-45F5-AB69-352F4A1EB1C3}"/>
              </a:ext>
            </a:extLst>
          </p:cNvPr>
          <p:cNvSpPr txBox="1"/>
          <p:nvPr/>
        </p:nvSpPr>
        <p:spPr>
          <a:xfrm>
            <a:off x="402704" y="5564636"/>
            <a:ext cx="2579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Bread Board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EED9C9B-4474-437A-9FFC-1901C9FB98B2}"/>
              </a:ext>
            </a:extLst>
          </p:cNvPr>
          <p:cNvCxnSpPr>
            <a:cxnSpLocks/>
          </p:cNvCxnSpPr>
          <p:nvPr/>
        </p:nvCxnSpPr>
        <p:spPr>
          <a:xfrm flipH="1">
            <a:off x="1747520" y="2772939"/>
            <a:ext cx="1" cy="488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5E43A60-024D-447C-8114-F911AEE805AB}"/>
              </a:ext>
            </a:extLst>
          </p:cNvPr>
          <p:cNvSpPr txBox="1"/>
          <p:nvPr/>
        </p:nvSpPr>
        <p:spPr>
          <a:xfrm>
            <a:off x="4806008" y="3369475"/>
            <a:ext cx="2579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Orange Board BLE</a:t>
            </a:r>
          </a:p>
        </p:txBody>
      </p:sp>
    </p:spTree>
    <p:extLst>
      <p:ext uri="{BB962C8B-B14F-4D97-AF65-F5344CB8AC3E}">
        <p14:creationId xmlns:p14="http://schemas.microsoft.com/office/powerpoint/2010/main" val="3273254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60550" y="1143145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개발 환경 </a:t>
            </a:r>
            <a:r>
              <a:rPr lang="en-US" altLang="ko-KR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– HW(</a:t>
            </a:r>
            <a:r>
              <a:rPr lang="ko-KR" altLang="en-US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센서</a:t>
            </a:r>
            <a:r>
              <a:rPr lang="en-US" altLang="ko-KR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)</a:t>
            </a:r>
            <a:endParaRPr lang="en-US" altLang="ko-KR" sz="1400" b="1" dirty="0">
              <a:solidFill>
                <a:srgbClr val="68BAC6"/>
              </a:solidFill>
              <a:latin typeface="+mn-ea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0C7BBC7-F45F-4332-B18B-823BCFA21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480660"/>
              </p:ext>
            </p:extLst>
          </p:nvPr>
        </p:nvGraphicFramePr>
        <p:xfrm>
          <a:off x="7010401" y="2122333"/>
          <a:ext cx="4305600" cy="3150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6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2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출력 센서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764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50" b="1" dirty="0">
                          <a:latin typeface="+mj-ea"/>
                          <a:ea typeface="+mj-ea"/>
                        </a:rPr>
                        <a:t>LED</a:t>
                      </a:r>
                      <a:r>
                        <a:rPr lang="en-US" altLang="ko-KR" sz="1650" b="1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650" b="1" baseline="0" dirty="0">
                          <a:latin typeface="+mj-ea"/>
                          <a:ea typeface="+mj-ea"/>
                        </a:rPr>
                        <a:t>스트립</a:t>
                      </a:r>
                      <a:endParaRPr lang="en-US" altLang="ko-KR" sz="1650" b="1" baseline="0" dirty="0">
                        <a:latin typeface="+mj-ea"/>
                        <a:ea typeface="+mj-ea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50" b="0" dirty="0">
                          <a:latin typeface="+mj-ea"/>
                          <a:ea typeface="+mj-ea"/>
                        </a:rPr>
                        <a:t>RGB</a:t>
                      </a:r>
                      <a:r>
                        <a:rPr lang="en-US" altLang="ko-KR" sz="1650" b="0" baseline="0" dirty="0">
                          <a:latin typeface="+mj-ea"/>
                          <a:ea typeface="+mj-ea"/>
                        </a:rPr>
                        <a:t> 3</a:t>
                      </a:r>
                      <a:r>
                        <a:rPr lang="ko-KR" altLang="en-US" sz="1650" b="0" baseline="0" dirty="0">
                          <a:latin typeface="+mj-ea"/>
                          <a:ea typeface="+mj-ea"/>
                        </a:rPr>
                        <a:t>색 표현가능</a:t>
                      </a:r>
                      <a:endParaRPr lang="en-US" altLang="ko-KR" sz="1650" b="0" baseline="0" dirty="0">
                        <a:latin typeface="+mj-ea"/>
                        <a:ea typeface="+mj-ea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50" b="0" baseline="0" dirty="0">
                          <a:latin typeface="+mj-ea"/>
                          <a:ea typeface="+mj-ea"/>
                        </a:rPr>
                        <a:t>동작 전압</a:t>
                      </a:r>
                      <a:r>
                        <a:rPr lang="en-US" altLang="ko-KR" sz="1650" b="0" baseline="0" dirty="0">
                          <a:latin typeface="+mj-ea"/>
                          <a:ea typeface="+mj-ea"/>
                        </a:rPr>
                        <a:t> 5V</a:t>
                      </a: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50" b="0" baseline="0" dirty="0">
                          <a:latin typeface="+mj-ea"/>
                          <a:ea typeface="+mj-ea"/>
                        </a:rPr>
                        <a:t>사이즈 </a:t>
                      </a:r>
                      <a:r>
                        <a:rPr lang="en-US" altLang="ko-KR" sz="1650" b="0" baseline="0" dirty="0">
                          <a:latin typeface="+mj-ea"/>
                          <a:ea typeface="+mj-ea"/>
                        </a:rPr>
                        <a:t>12.5X4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44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50" b="1" dirty="0">
                          <a:latin typeface="+mj-ea"/>
                          <a:ea typeface="+mj-ea"/>
                        </a:rPr>
                        <a:t>진동 센서</a:t>
                      </a:r>
                      <a:endParaRPr lang="en-US" altLang="ko-KR" sz="1650" b="1" dirty="0">
                        <a:latin typeface="+mj-ea"/>
                        <a:ea typeface="+mj-ea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50" b="0" dirty="0">
                          <a:latin typeface="+mj-ea"/>
                          <a:ea typeface="+mj-ea"/>
                        </a:rPr>
                        <a:t>동작전압 </a:t>
                      </a:r>
                      <a:r>
                        <a:rPr lang="en-US" altLang="ko-KR" sz="1650" b="0" dirty="0">
                          <a:latin typeface="+mj-ea"/>
                          <a:ea typeface="+mj-ea"/>
                        </a:rPr>
                        <a:t>5V</a:t>
                      </a: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50" b="0" dirty="0">
                          <a:latin typeface="+mj-ea"/>
                          <a:ea typeface="+mj-ea"/>
                        </a:rPr>
                        <a:t>사이즈 </a:t>
                      </a:r>
                      <a:r>
                        <a:rPr lang="en-US" altLang="ko-KR" sz="1650" b="0" dirty="0">
                          <a:latin typeface="+mj-ea"/>
                          <a:ea typeface="+mj-ea"/>
                        </a:rPr>
                        <a:t>24.5X21 mm</a:t>
                      </a:r>
                      <a:endParaRPr lang="ko-KR" altLang="en-US" sz="1650" b="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1778985-C98B-4C8A-ADEC-1F5557F7F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862139"/>
              </p:ext>
            </p:extLst>
          </p:nvPr>
        </p:nvGraphicFramePr>
        <p:xfrm>
          <a:off x="1239597" y="2163296"/>
          <a:ext cx="4307122" cy="4466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130">
                  <a:extLst>
                    <a:ext uri="{9D8B030D-6E8A-4147-A177-3AD203B41FA5}">
                      <a16:colId xmlns:a16="http://schemas.microsoft.com/office/drawing/2014/main" val="3661634011"/>
                    </a:ext>
                  </a:extLst>
                </a:gridCol>
                <a:gridCol w="3479992">
                  <a:extLst>
                    <a:ext uri="{9D8B030D-6E8A-4147-A177-3AD203B41FA5}">
                      <a16:colId xmlns:a16="http://schemas.microsoft.com/office/drawing/2014/main" val="939912550"/>
                    </a:ext>
                  </a:extLst>
                </a:gridCol>
              </a:tblGrid>
              <a:tr h="4322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입력 센서</a:t>
                      </a:r>
                      <a:endParaRPr lang="en-US" altLang="ko-KR" sz="25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019851"/>
                  </a:ext>
                </a:extLst>
              </a:tr>
              <a:tr h="86451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적외선 센서</a:t>
                      </a:r>
                      <a:endParaRPr lang="en-US" altLang="ko-KR" sz="1400" b="1" dirty="0">
                        <a:latin typeface="+mj-ea"/>
                        <a:ea typeface="+mj-ea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검출거리 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2 –</a:t>
                      </a:r>
                      <a:r>
                        <a:rPr lang="en-US" altLang="ko-KR" sz="1400" b="0" baseline="0" dirty="0">
                          <a:latin typeface="+mj-ea"/>
                          <a:ea typeface="+mj-ea"/>
                        </a:rPr>
                        <a:t> 30cm</a:t>
                      </a: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>
                          <a:latin typeface="+mj-ea"/>
                          <a:ea typeface="+mj-ea"/>
                        </a:rPr>
                        <a:t>동작 전압 </a:t>
                      </a:r>
                      <a:r>
                        <a:rPr lang="en-US" altLang="ko-KR" sz="1400" b="0" baseline="0" dirty="0">
                          <a:latin typeface="+mj-ea"/>
                          <a:ea typeface="+mj-ea"/>
                        </a:rPr>
                        <a:t>5V</a:t>
                      </a: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>
                          <a:latin typeface="+mj-ea"/>
                          <a:ea typeface="+mj-ea"/>
                        </a:rPr>
                        <a:t>사이즈 </a:t>
                      </a:r>
                      <a:r>
                        <a:rPr lang="en-US" altLang="ko-KR" sz="1400" b="0" baseline="0" dirty="0">
                          <a:latin typeface="+mj-ea"/>
                          <a:ea typeface="+mj-ea"/>
                        </a:rPr>
                        <a:t>48X14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63384"/>
                  </a:ext>
                </a:extLst>
              </a:tr>
              <a:tr h="105972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유해물질 감지 센서</a:t>
                      </a:r>
                      <a:endParaRPr lang="en-US" altLang="ko-KR" sz="1400" b="1" dirty="0">
                        <a:latin typeface="+mj-ea"/>
                        <a:ea typeface="+mj-ea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– 1000ppm CO(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일산화탄소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100 – 100000ppm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가연성 가스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동작전압 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5V</a:t>
                      </a: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사이즈 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40X20 mm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022619"/>
                  </a:ext>
                </a:extLst>
              </a:tr>
              <a:tr h="94531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가속도 센서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X,Y,Z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축 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analog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400uA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낮은 소비 전력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2.54mm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표준 핀 헤더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660544"/>
                  </a:ext>
                </a:extLst>
              </a:tr>
              <a:tr h="94531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기울기 센서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15mA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이상의 소비 전력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3.3V - 5V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의 작동 전압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PCB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널 크기 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: 3.2cm x 1.4cm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464725"/>
                  </a:ext>
                </a:extLst>
              </a:tr>
            </a:tbl>
          </a:graphicData>
        </a:graphic>
      </p:graphicFrame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4A52882C-6CFA-45D5-91CB-48759CDC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470" y="6325778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16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393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08428" y="1158921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개발 환경 </a:t>
            </a:r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– SW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96F7-F490-42DF-A945-35A3A5E08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032102"/>
              </p:ext>
            </p:extLst>
          </p:nvPr>
        </p:nvGraphicFramePr>
        <p:xfrm>
          <a:off x="1332227" y="2320638"/>
          <a:ext cx="9527544" cy="426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1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7380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Software</a:t>
                      </a:r>
                      <a:r>
                        <a:rPr lang="en-US" altLang="ko-KR" sz="2600" b="1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Development Environment</a:t>
                      </a:r>
                      <a:endParaRPr lang="ko-KR" altLang="en-US" sz="2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2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Server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Apache Tomcat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8.0.24</a:t>
                      </a:r>
                      <a:r>
                        <a:rPr lang="en-US" altLang="ko-KR" sz="1500" baseline="0" dirty="0">
                          <a:latin typeface="+mj-ea"/>
                          <a:ea typeface="+mj-ea"/>
                        </a:rPr>
                        <a:t> Version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baseline="0" dirty="0">
                          <a:latin typeface="+mj-ea"/>
                          <a:ea typeface="+mj-ea"/>
                        </a:rPr>
                        <a:t>OS Windows 10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2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Web</a:t>
                      </a:r>
                      <a:r>
                        <a:rPr lang="en-US" altLang="ko-KR" sz="1500" baseline="0" dirty="0">
                          <a:latin typeface="+mj-ea"/>
                          <a:ea typeface="+mj-ea"/>
                        </a:rPr>
                        <a:t> Page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JSP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2.3</a:t>
                      </a:r>
                      <a:r>
                        <a:rPr lang="en-US" altLang="ko-KR" sz="1500" baseline="0" dirty="0">
                          <a:latin typeface="+mj-ea"/>
                          <a:ea typeface="+mj-ea"/>
                        </a:rPr>
                        <a:t> Version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OS Windows 10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2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DBMS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MySQL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5.7 Version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OS Windows 10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2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Application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Android Studio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3.0</a:t>
                      </a:r>
                      <a:r>
                        <a:rPr lang="en-US" altLang="ko-KR" sz="1500" baseline="0" dirty="0">
                          <a:latin typeface="+mj-ea"/>
                          <a:ea typeface="+mj-ea"/>
                        </a:rPr>
                        <a:t> Version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baseline="0" dirty="0">
                          <a:latin typeface="+mj-ea"/>
                          <a:ea typeface="+mj-ea"/>
                        </a:rPr>
                        <a:t>Nougat(</a:t>
                      </a:r>
                      <a:r>
                        <a:rPr lang="ko-KR" altLang="en-US" sz="1500" baseline="0" dirty="0">
                          <a:latin typeface="+mj-ea"/>
                          <a:ea typeface="+mj-ea"/>
                        </a:rPr>
                        <a:t>누가</a:t>
                      </a:r>
                      <a:r>
                        <a:rPr lang="en-US" altLang="ko-KR" sz="1500" baseline="0" dirty="0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500" baseline="0" dirty="0">
                          <a:latin typeface="+mj-ea"/>
                          <a:ea typeface="+mj-ea"/>
                        </a:rPr>
                        <a:t>까지 지원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22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Arduino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Arduino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Genuino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1.8.5 Version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OS Windows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Program</a:t>
                      </a:r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Language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Java(Web, App) C 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Arduino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750956"/>
                  </a:ext>
                </a:extLst>
              </a:tr>
            </a:tbl>
          </a:graphicData>
        </a:graphic>
      </p:graphicFrame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AA39B717-1F35-4804-BF94-A01215A5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3448" y="6361798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17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797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08428" y="1158921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개발 환경 </a:t>
            </a:r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– SW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AA39B717-1F35-4804-BF94-A01215A5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3448" y="6361798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18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9C25983-533B-4B5F-96D1-B7F2E93FF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970844"/>
              </p:ext>
            </p:extLst>
          </p:nvPr>
        </p:nvGraphicFramePr>
        <p:xfrm>
          <a:off x="1132945" y="2976354"/>
          <a:ext cx="9926109" cy="2607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7861">
                  <a:extLst>
                    <a:ext uri="{9D8B030D-6E8A-4147-A177-3AD203B41FA5}">
                      <a16:colId xmlns:a16="http://schemas.microsoft.com/office/drawing/2014/main" val="3463886968"/>
                    </a:ext>
                  </a:extLst>
                </a:gridCol>
                <a:gridCol w="2187267">
                  <a:extLst>
                    <a:ext uri="{9D8B030D-6E8A-4147-A177-3AD203B41FA5}">
                      <a16:colId xmlns:a16="http://schemas.microsoft.com/office/drawing/2014/main" val="3192156193"/>
                    </a:ext>
                  </a:extLst>
                </a:gridCol>
                <a:gridCol w="2089761">
                  <a:extLst>
                    <a:ext uri="{9D8B030D-6E8A-4147-A177-3AD203B41FA5}">
                      <a16:colId xmlns:a16="http://schemas.microsoft.com/office/drawing/2014/main" val="1705741316"/>
                    </a:ext>
                  </a:extLst>
                </a:gridCol>
                <a:gridCol w="2151086">
                  <a:extLst>
                    <a:ext uri="{9D8B030D-6E8A-4147-A177-3AD203B41FA5}">
                      <a16:colId xmlns:a16="http://schemas.microsoft.com/office/drawing/2014/main" val="153093132"/>
                    </a:ext>
                  </a:extLst>
                </a:gridCol>
                <a:gridCol w="2300134">
                  <a:extLst>
                    <a:ext uri="{9D8B030D-6E8A-4147-A177-3AD203B41FA5}">
                      <a16:colId xmlns:a16="http://schemas.microsoft.com/office/drawing/2014/main" val="3243916046"/>
                    </a:ext>
                  </a:extLst>
                </a:gridCol>
              </a:tblGrid>
              <a:tr h="708212">
                <a:tc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 err="1">
                          <a:latin typeface="+mn-ea"/>
                          <a:ea typeface="+mn-ea"/>
                        </a:rPr>
                        <a:t>이동건</a:t>
                      </a:r>
                      <a:endParaRPr lang="ko-KR" altLang="en-US" sz="16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>
                          <a:latin typeface="+mn-ea"/>
                          <a:ea typeface="+mn-ea"/>
                        </a:rPr>
                        <a:t>김중수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 err="1">
                          <a:latin typeface="+mn-ea"/>
                          <a:ea typeface="+mn-ea"/>
                        </a:rPr>
                        <a:t>임상근</a:t>
                      </a:r>
                      <a:endParaRPr lang="ko-KR" altLang="en-US" sz="16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 err="1">
                          <a:latin typeface="+mn-ea"/>
                          <a:ea typeface="+mn-ea"/>
                        </a:rPr>
                        <a:t>김원범</a:t>
                      </a:r>
                      <a:endParaRPr lang="ko-KR" altLang="en-US" sz="16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113527"/>
                  </a:ext>
                </a:extLst>
              </a:tr>
              <a:tr h="848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 err="1">
                          <a:latin typeface="+mn-ea"/>
                          <a:ea typeface="+mn-ea"/>
                        </a:rPr>
                        <a:t>Github</a:t>
                      </a:r>
                      <a:r>
                        <a:rPr lang="en-US" altLang="ko-KR" sz="1600" b="1" i="0" dirty="0">
                          <a:latin typeface="+mn-ea"/>
                          <a:ea typeface="+mn-ea"/>
                        </a:rPr>
                        <a:t> ID</a:t>
                      </a:r>
                      <a:endParaRPr lang="ko-KR" altLang="en-US" sz="16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ehdrjs1346@naver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01077026906@naver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dlatkdrms301@naver</a:t>
                      </a:r>
                      <a:endParaRPr lang="ko-KR" altLang="en-US" sz="15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wbkim111@gmail</a:t>
                      </a:r>
                      <a:endParaRPr lang="ko-KR" altLang="en-US" sz="15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823765"/>
                  </a:ext>
                </a:extLst>
              </a:tr>
              <a:tr h="10513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 err="1">
                          <a:latin typeface="+mn-ea"/>
                          <a:ea typeface="+mn-ea"/>
                        </a:rPr>
                        <a:t>Github</a:t>
                      </a:r>
                      <a:r>
                        <a:rPr lang="en-US" altLang="ko-KR" sz="1600" b="1" i="0" dirty="0">
                          <a:latin typeface="+mn-ea"/>
                          <a:ea typeface="+mn-ea"/>
                        </a:rPr>
                        <a:t> Address</a:t>
                      </a:r>
                      <a:endParaRPr lang="ko-KR" altLang="en-US" sz="16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https://github.com/Limsangkeun/Smart-Helmet</a:t>
                      </a:r>
                      <a:endParaRPr lang="ko-KR" altLang="en-US" sz="15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782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416122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60550" y="1143145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개발 방법</a:t>
            </a:r>
            <a:endParaRPr lang="en-US" altLang="ko-KR" sz="1400" b="1" dirty="0">
              <a:solidFill>
                <a:srgbClr val="68BAC6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44D71B-86DF-44E4-95CE-C294B500B310}"/>
              </a:ext>
            </a:extLst>
          </p:cNvPr>
          <p:cNvSpPr/>
          <p:nvPr/>
        </p:nvSpPr>
        <p:spPr>
          <a:xfrm>
            <a:off x="6170952" y="2482534"/>
            <a:ext cx="5127821" cy="458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JDBC API 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를 이용한 데이터베이스 연동</a:t>
            </a: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 err="1">
                <a:solidFill>
                  <a:schemeClr val="tx1"/>
                </a:solidFill>
                <a:latin typeface="+mj-ea"/>
              </a:rPr>
              <a:t>물라스틱을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 사용하여 </a:t>
            </a:r>
            <a:r>
              <a:rPr lang="ko-KR" altLang="en-US" sz="1500" b="1" dirty="0" err="1">
                <a:solidFill>
                  <a:schemeClr val="tx1"/>
                </a:solidFill>
                <a:latin typeface="+mj-ea"/>
              </a:rPr>
              <a:t>헬멧외관에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 장착된 </a:t>
            </a:r>
            <a:r>
              <a:rPr lang="ko-KR" altLang="en-US" sz="1500" b="1" dirty="0" err="1">
                <a:solidFill>
                  <a:schemeClr val="tx1"/>
                </a:solidFill>
                <a:latin typeface="+mj-ea"/>
              </a:rPr>
              <a:t>아두이노와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 센서부분 마감</a:t>
            </a: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 algn="di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적외선 센서가 </a:t>
            </a: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10mm 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초과 </a:t>
            </a: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30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분이 지나면 자동으로 퇴근 시간 </a:t>
            </a: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현재시간 </a:t>
            </a: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-30) 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입력</a:t>
            </a: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br>
              <a:rPr lang="en-US" altLang="ko-KR" sz="1500" b="1" dirty="0">
                <a:solidFill>
                  <a:schemeClr val="tx1"/>
                </a:solidFill>
              </a:rPr>
            </a:br>
            <a:br>
              <a:rPr lang="en-US" altLang="ko-KR" sz="1500" b="1" dirty="0">
                <a:solidFill>
                  <a:schemeClr val="tx1"/>
                </a:solidFill>
              </a:rPr>
            </a:b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60F1D-CD93-498A-9D86-634E59636BAA}"/>
              </a:ext>
            </a:extLst>
          </p:cNvPr>
          <p:cNvSpPr/>
          <p:nvPr/>
        </p:nvSpPr>
        <p:spPr>
          <a:xfrm>
            <a:off x="714742" y="2269335"/>
            <a:ext cx="5127821" cy="458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SQLite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를 사용하여 근로자 앱 내부 별도 </a:t>
            </a: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DB 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생성</a:t>
            </a: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블루투스를 이용하여 스마트폰과 </a:t>
            </a:r>
            <a:r>
              <a:rPr lang="ko-KR" altLang="en-US" sz="1500" b="1" dirty="0" err="1">
                <a:solidFill>
                  <a:schemeClr val="tx1"/>
                </a:solidFill>
                <a:latin typeface="+mj-ea"/>
              </a:rPr>
              <a:t>아두이노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 간 데이터 전송</a:t>
            </a: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SW serial library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를 이용한 </a:t>
            </a:r>
            <a:r>
              <a:rPr lang="ko-KR" altLang="en-US" sz="1500" b="1" dirty="0" err="1">
                <a:solidFill>
                  <a:schemeClr val="tx1"/>
                </a:solidFill>
                <a:latin typeface="+mj-ea"/>
              </a:rPr>
              <a:t>블루투스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 통신 구현</a:t>
            </a: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dirty="0" err="1">
                <a:solidFill>
                  <a:schemeClr val="tx1"/>
                </a:solidFill>
                <a:latin typeface="+mj-ea"/>
              </a:rPr>
              <a:t>Javascript</a:t>
            </a: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 Chart.js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를 이용한 통계 차트 구현</a:t>
            </a: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FF3FFF55-5909-4B07-A753-B0BBFC29DFE3}"/>
              </a:ext>
            </a:extLst>
          </p:cNvPr>
          <p:cNvSpPr txBox="1">
            <a:spLocks/>
          </p:cNvSpPr>
          <p:nvPr/>
        </p:nvSpPr>
        <p:spPr>
          <a:xfrm>
            <a:off x="9263448" y="63617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19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30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0" y="0"/>
            <a:ext cx="6424262" cy="6858000"/>
            <a:chOff x="0" y="0"/>
            <a:chExt cx="6424262" cy="6858000"/>
          </a:xfr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</p:grpSpPr>
        <p:sp>
          <p:nvSpPr>
            <p:cNvPr id="12" name="자유형 11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60198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019800" y="3282436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9847" y="3411207"/>
            <a:ext cx="3943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Smart Safety Helmet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5423" y="2535698"/>
            <a:ext cx="5007549" cy="63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5000" b="1" i="1" dirty="0">
                <a:solidFill>
                  <a:schemeClr val="bg1"/>
                </a:solidFill>
                <a:latin typeface="+mn-ea"/>
              </a:rPr>
              <a:t>SSH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957626" y="795105"/>
            <a:ext cx="1476511" cy="37122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43844">
                  <a:shade val="30000"/>
                  <a:satMod val="115000"/>
                </a:srgbClr>
              </a:gs>
              <a:gs pos="50000">
                <a:srgbClr val="343844">
                  <a:shade val="67500"/>
                  <a:satMod val="115000"/>
                </a:srgbClr>
              </a:gs>
              <a:gs pos="100000">
                <a:srgbClr val="34384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차 </a:t>
            </a:r>
            <a:r>
              <a:rPr lang="ko-KR" altLang="en-US" sz="1400" b="1" dirty="0" err="1">
                <a:solidFill>
                  <a:schemeClr val="bg1"/>
                </a:solidFill>
              </a:rPr>
              <a:t>례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51527"/>
              </p:ext>
            </p:extLst>
          </p:nvPr>
        </p:nvGraphicFramePr>
        <p:xfrm>
          <a:off x="6959600" y="1333072"/>
          <a:ext cx="4810390" cy="487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0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3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CONTENTS 1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졸업연구 개요</a:t>
                      </a:r>
                      <a:endParaRPr lang="en-US" altLang="ko-KR" sz="1200" b="0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CONTENTS 2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관련 제품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305614"/>
                  </a:ext>
                </a:extLst>
              </a:tr>
              <a:tr h="609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noProof="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CONTENTS 3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시스템 수행 시나리오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CONTENTS 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시스템 구성도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181692"/>
                  </a:ext>
                </a:extLst>
              </a:tr>
              <a:tr h="609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noProof="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CONTENTS 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개발 환경 및 개발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CONTENTS 6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업무 분담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325170"/>
                  </a:ext>
                </a:extLst>
              </a:tr>
              <a:tr h="609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noProof="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CONTENTS 7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졸업 연구 수행 일정</a:t>
                      </a:r>
                      <a:endParaRPr lang="en-US" altLang="ko-KR" sz="1200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CONTENTS 8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필요 기술 및 참고 문헌</a:t>
                      </a:r>
                      <a:endParaRPr lang="en-US" altLang="ko-KR" sz="1200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44509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B983FC-E981-4ED6-BC04-8328D620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3650" y="6299145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61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지도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6F2B5E94-9DC0-47A7-B131-5FEAAB7DB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970" y="1972838"/>
            <a:ext cx="4836777" cy="474719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8966AA-4147-4BA7-8146-EF3E296C3CFF}"/>
              </a:ext>
            </a:extLst>
          </p:cNvPr>
          <p:cNvSpPr/>
          <p:nvPr/>
        </p:nvSpPr>
        <p:spPr>
          <a:xfrm>
            <a:off x="0" y="-30708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FF3FFF55-5909-4B07-A753-B0BBFC29DFE3}"/>
              </a:ext>
            </a:extLst>
          </p:cNvPr>
          <p:cNvSpPr txBox="1">
            <a:spLocks/>
          </p:cNvSpPr>
          <p:nvPr/>
        </p:nvSpPr>
        <p:spPr>
          <a:xfrm>
            <a:off x="9263448" y="63617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20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44F2DE-B409-44EF-98CE-B1FE24B0A0B5}"/>
              </a:ext>
            </a:extLst>
          </p:cNvPr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26" name="자유형 4">
              <a:extLst>
                <a:ext uri="{FF2B5EF4-FFF2-40B4-BE49-F238E27FC236}">
                  <a16:creationId xmlns:a16="http://schemas.microsoft.com/office/drawing/2014/main" id="{153F226D-1C3B-405F-BD83-2D43E77DA50E}"/>
                </a:ext>
              </a:extLst>
            </p:cNvPr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30E675-DA25-4169-96BB-E70CCBE98A36}"/>
                </a:ext>
              </a:extLst>
            </p:cNvPr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8595EFB-C40E-4F06-A0D9-5E9439A536DB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4B6246-2E39-4BEF-BB46-8054B00479C8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43">
            <a:extLst>
              <a:ext uri="{FF2B5EF4-FFF2-40B4-BE49-F238E27FC236}">
                <a16:creationId xmlns:a16="http://schemas.microsoft.com/office/drawing/2014/main" id="{CDA2B6D2-6BEF-4ABB-BFD0-C6E1FD4B959C}"/>
              </a:ext>
            </a:extLst>
          </p:cNvPr>
          <p:cNvSpPr/>
          <p:nvPr/>
        </p:nvSpPr>
        <p:spPr>
          <a:xfrm>
            <a:off x="572436" y="1190697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데이터해석에 대한 기준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4060A65-6BD2-4C32-A0ED-16F4EC29AF93}"/>
              </a:ext>
            </a:extLst>
          </p:cNvPr>
          <p:cNvSpPr/>
          <p:nvPr/>
        </p:nvSpPr>
        <p:spPr>
          <a:xfrm>
            <a:off x="512671" y="1979730"/>
            <a:ext cx="4236054" cy="755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j-ea"/>
              </a:rPr>
              <a:t>추락 감지 </a:t>
            </a:r>
            <a:r>
              <a:rPr lang="en-US" altLang="ko-KR" b="1" dirty="0">
                <a:solidFill>
                  <a:schemeClr val="dk1"/>
                </a:solidFill>
                <a:latin typeface="+mj-ea"/>
              </a:rPr>
              <a:t>(</a:t>
            </a:r>
            <a:r>
              <a:rPr lang="ko-KR" altLang="en-US" b="1" dirty="0">
                <a:solidFill>
                  <a:schemeClr val="dk1"/>
                </a:solidFill>
                <a:latin typeface="+mj-ea"/>
              </a:rPr>
              <a:t>기울기 센서</a:t>
            </a:r>
            <a:r>
              <a:rPr lang="en-US" altLang="ko-KR" b="1" dirty="0">
                <a:solidFill>
                  <a:schemeClr val="dk1"/>
                </a:solidFill>
                <a:latin typeface="+mj-ea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+mj-ea"/>
              </a:rPr>
              <a:t>가속도 센서</a:t>
            </a:r>
            <a:r>
              <a:rPr lang="en-US" altLang="ko-KR" b="1" dirty="0">
                <a:solidFill>
                  <a:schemeClr val="dk1"/>
                </a:solidFill>
                <a:latin typeface="+mj-ea"/>
              </a:rPr>
              <a:t>)</a:t>
            </a:r>
            <a:r>
              <a:rPr lang="ko-KR" altLang="en-US" b="1" dirty="0">
                <a:solidFill>
                  <a:schemeClr val="dk1"/>
                </a:solidFill>
                <a:latin typeface="+mj-ea"/>
              </a:rPr>
              <a:t> </a:t>
            </a:r>
            <a:endParaRPr lang="en-US" altLang="ko-KR" b="1" dirty="0">
              <a:solidFill>
                <a:schemeClr val="dk1"/>
              </a:solidFill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711B8-7BCF-4014-8590-8B0FF2993ED3}"/>
              </a:ext>
            </a:extLst>
          </p:cNvPr>
          <p:cNvSpPr txBox="1"/>
          <p:nvPr/>
        </p:nvSpPr>
        <p:spPr>
          <a:xfrm>
            <a:off x="572436" y="2719275"/>
            <a:ext cx="583724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</a:rPr>
              <a:t>1) </a:t>
            </a:r>
            <a:r>
              <a:rPr lang="ko-KR" altLang="en-US" sz="1200" b="1" dirty="0">
                <a:latin typeface="+mj-ea"/>
              </a:rPr>
              <a:t>기울기 센서가 </a:t>
            </a:r>
            <a:r>
              <a:rPr lang="en-US" altLang="ko-KR" sz="1200" b="1" dirty="0">
                <a:latin typeface="+mj-ea"/>
              </a:rPr>
              <a:t>ON </a:t>
            </a:r>
            <a:r>
              <a:rPr lang="ko-KR" altLang="en-US" sz="1200" b="1" dirty="0">
                <a:latin typeface="+mj-ea"/>
              </a:rPr>
              <a:t>이 되었는지 확인</a:t>
            </a:r>
            <a:endParaRPr lang="en-US" altLang="ko-KR" sz="1200" b="1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j-ea"/>
              </a:rPr>
              <a:t>이때는 크기가 </a:t>
            </a:r>
            <a:r>
              <a:rPr lang="en-US" altLang="ko-KR" sz="1200" b="1" dirty="0">
                <a:latin typeface="+mj-ea"/>
              </a:rPr>
              <a:t>50 </a:t>
            </a:r>
            <a:r>
              <a:rPr lang="ko-KR" altLang="en-US" sz="1200" b="1" dirty="0">
                <a:latin typeface="+mj-ea"/>
              </a:rPr>
              <a:t>인 윈도우를 이용하여 그 안에 저장 되어있는 값들의 평균값이 문턱 값</a:t>
            </a:r>
            <a:r>
              <a:rPr lang="en-US" altLang="ko-KR" sz="1200" b="1" dirty="0">
                <a:latin typeface="+mj-ea"/>
              </a:rPr>
              <a:t>( Th1)</a:t>
            </a:r>
            <a:r>
              <a:rPr lang="ko-KR" altLang="en-US" sz="1200" b="1" dirty="0">
                <a:latin typeface="+mj-ea"/>
              </a:rPr>
              <a:t> 이상이면 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</a:rPr>
              <a:t>Fall_flag1(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</a:rPr>
              <a:t>기울기 센서 레지스터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</a:rPr>
              <a:t>) = ON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5FFE82-8423-4DCF-971E-F60DE48E3531}"/>
              </a:ext>
            </a:extLst>
          </p:cNvPr>
          <p:cNvSpPr txBox="1"/>
          <p:nvPr/>
        </p:nvSpPr>
        <p:spPr>
          <a:xfrm>
            <a:off x="512671" y="3764128"/>
            <a:ext cx="6347534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</a:rPr>
              <a:t>2)</a:t>
            </a:r>
            <a:r>
              <a:rPr lang="ko-KR" altLang="en-US" sz="1200" b="1" dirty="0">
                <a:latin typeface="+mj-ea"/>
              </a:rPr>
              <a:t>기울기 센서가 </a:t>
            </a:r>
            <a:r>
              <a:rPr lang="en-US" altLang="ko-KR" sz="1200" b="1" dirty="0">
                <a:latin typeface="+mj-ea"/>
              </a:rPr>
              <a:t>ON </a:t>
            </a:r>
            <a:r>
              <a:rPr lang="ko-KR" altLang="en-US" sz="1200" b="1" dirty="0">
                <a:latin typeface="+mj-ea"/>
              </a:rPr>
              <a:t>이 되었으면 각 축 방향의 가속도의 변화량을 감지</a:t>
            </a:r>
            <a:r>
              <a:rPr lang="en-US" altLang="ko-KR" sz="1200" b="1" dirty="0">
                <a:latin typeface="+mj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j-ea"/>
              </a:rPr>
              <a:t>여기서 가속도 파형을 미분한 후 크기가 </a:t>
            </a:r>
            <a:r>
              <a:rPr lang="en-US" altLang="ko-KR" sz="1200" b="1" dirty="0">
                <a:latin typeface="+mj-ea"/>
              </a:rPr>
              <a:t>100 </a:t>
            </a:r>
            <a:r>
              <a:rPr lang="ko-KR" altLang="en-US" sz="1200" b="1" dirty="0">
                <a:latin typeface="+mj-ea"/>
              </a:rPr>
              <a:t>인 윈도우에 저장하고 이 값들 중 최대값을 저장하여 최대값이 </a:t>
            </a:r>
            <a:r>
              <a:rPr lang="en-US" altLang="ko-KR" sz="1200" b="1" dirty="0">
                <a:latin typeface="+mj-ea"/>
              </a:rPr>
              <a:t>Threshold </a:t>
            </a:r>
            <a:r>
              <a:rPr lang="ko-KR" altLang="en-US" sz="1200" b="1" dirty="0">
                <a:latin typeface="+mj-ea"/>
              </a:rPr>
              <a:t>보다 크면 </a:t>
            </a:r>
            <a:endParaRPr lang="en-US" altLang="ko-KR" sz="1200" b="1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+mj-ea"/>
              </a:rPr>
              <a:t>Fall_flag2(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</a:rPr>
              <a:t>가속도계 레지스터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</a:rPr>
              <a:t>) = ON</a:t>
            </a:r>
            <a:r>
              <a:rPr lang="en-US" altLang="ko-KR" sz="1200" b="1" dirty="0">
                <a:latin typeface="+mj-ea"/>
              </a:rPr>
              <a:t>  </a:t>
            </a:r>
            <a:r>
              <a:rPr lang="ko-KR" altLang="en-US" sz="1200" b="1" dirty="0">
                <a:latin typeface="+mj-ea"/>
              </a:rPr>
              <a:t>그리고 이때부터 타이머가 작동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89CDE5-792D-4893-95BA-B27F5D5672E8}"/>
              </a:ext>
            </a:extLst>
          </p:cNvPr>
          <p:cNvSpPr txBox="1"/>
          <p:nvPr/>
        </p:nvSpPr>
        <p:spPr>
          <a:xfrm>
            <a:off x="512671" y="5021543"/>
            <a:ext cx="6347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</a:rPr>
              <a:t> 3) </a:t>
            </a:r>
            <a:r>
              <a:rPr lang="ko-KR" altLang="en-US" sz="1200" b="1" dirty="0">
                <a:latin typeface="+mj-ea"/>
              </a:rPr>
              <a:t>타이머가 </a:t>
            </a:r>
            <a:r>
              <a:rPr lang="en-US" altLang="ko-KR" sz="1200" b="1" dirty="0">
                <a:latin typeface="+mj-ea"/>
              </a:rPr>
              <a:t>10 </a:t>
            </a:r>
            <a:r>
              <a:rPr lang="ko-KR" altLang="en-US" sz="1200" b="1" dirty="0">
                <a:latin typeface="+mj-ea"/>
              </a:rPr>
              <a:t>초가 되면 다시 그때</a:t>
            </a:r>
            <a:r>
              <a:rPr lang="en-US" altLang="ko-KR" sz="1200" b="1" dirty="0">
                <a:latin typeface="+mj-ea"/>
              </a:rPr>
              <a:t>(</a:t>
            </a:r>
            <a:r>
              <a:rPr lang="ko-KR" altLang="en-US" sz="1200" b="1" dirty="0">
                <a:latin typeface="+mj-ea"/>
              </a:rPr>
              <a:t>타이머 </a:t>
            </a:r>
            <a:r>
              <a:rPr lang="ko-KR" altLang="en-US" sz="1200" b="1" dirty="0" err="1">
                <a:latin typeface="+mj-ea"/>
              </a:rPr>
              <a:t>종료후</a:t>
            </a:r>
            <a:r>
              <a:rPr lang="en-US" altLang="ko-KR" sz="1200" b="1" dirty="0">
                <a:latin typeface="+mj-ea"/>
              </a:rPr>
              <a:t>)</a:t>
            </a:r>
            <a:r>
              <a:rPr lang="ko-KR" altLang="en-US" sz="1200" b="1" dirty="0">
                <a:latin typeface="+mj-ea"/>
              </a:rPr>
              <a:t>의 가속도 윈도우에 </a:t>
            </a:r>
            <a:r>
              <a:rPr lang="ko-KR" altLang="en-US" sz="1200" b="1" dirty="0" err="1">
                <a:latin typeface="+mj-ea"/>
              </a:rPr>
              <a:t>저장되어있는</a:t>
            </a:r>
            <a:r>
              <a:rPr lang="ko-KR" altLang="en-US" sz="1200" b="1" dirty="0">
                <a:latin typeface="+mj-ea"/>
              </a:rPr>
              <a:t> </a:t>
            </a:r>
            <a:r>
              <a:rPr lang="ko-KR" altLang="en-US" sz="1200" b="1" dirty="0" err="1">
                <a:latin typeface="+mj-ea"/>
              </a:rPr>
              <a:t>미분값을</a:t>
            </a:r>
            <a:r>
              <a:rPr lang="ko-KR" altLang="en-US" sz="1200" b="1" dirty="0">
                <a:latin typeface="+mj-ea"/>
              </a:rPr>
              <a:t> 확인</a:t>
            </a:r>
            <a:endParaRPr lang="en-US" altLang="ko-KR" sz="1200" b="1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</a:rPr>
              <a:t>(</a:t>
            </a:r>
            <a:r>
              <a:rPr lang="ko-KR" altLang="en-US" sz="1200" b="1" dirty="0">
                <a:latin typeface="+mj-ea"/>
              </a:rPr>
              <a:t>보통 낙상으로 </a:t>
            </a:r>
            <a:r>
              <a:rPr lang="ko-KR" altLang="en-US" sz="1200" b="1" dirty="0" err="1">
                <a:latin typeface="+mj-ea"/>
              </a:rPr>
              <a:t>넘어져있는</a:t>
            </a:r>
            <a:r>
              <a:rPr lang="ko-KR" altLang="en-US" sz="1200" b="1" dirty="0">
                <a:latin typeface="+mj-ea"/>
              </a:rPr>
              <a:t> 사람들은 움직임이 없기 때문에 가속도의 변화가 없음</a:t>
            </a:r>
            <a:r>
              <a:rPr lang="en-US" altLang="ko-KR" sz="1200" b="1" dirty="0">
                <a:latin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</a:rPr>
              <a:t> </a:t>
            </a:r>
            <a:r>
              <a:rPr lang="ko-KR" altLang="en-US" sz="1200" b="1" dirty="0">
                <a:latin typeface="+mj-ea"/>
              </a:rPr>
              <a:t>이때 최대값이 </a:t>
            </a:r>
            <a:r>
              <a:rPr lang="en-US" altLang="ko-KR" sz="1200" b="1" dirty="0">
                <a:latin typeface="+mj-ea"/>
              </a:rPr>
              <a:t>Threshold </a:t>
            </a:r>
            <a:r>
              <a:rPr lang="ko-KR" altLang="en-US" sz="1200" b="1" dirty="0">
                <a:latin typeface="+mj-ea"/>
              </a:rPr>
              <a:t>보다 작으면 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</a:rPr>
              <a:t>Fall_falg3 = 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E6F85A-6631-4B4D-8289-B98450F06167}"/>
              </a:ext>
            </a:extLst>
          </p:cNvPr>
          <p:cNvSpPr txBox="1"/>
          <p:nvPr/>
        </p:nvSpPr>
        <p:spPr>
          <a:xfrm>
            <a:off x="512671" y="6278958"/>
            <a:ext cx="634753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j-ea"/>
              </a:rPr>
              <a:t> 4) </a:t>
            </a:r>
            <a:r>
              <a:rPr lang="ko-KR" altLang="en-US" sz="1200" b="1" dirty="0">
                <a:latin typeface="+mj-ea"/>
              </a:rPr>
              <a:t>위 </a:t>
            </a:r>
            <a:r>
              <a:rPr lang="en-US" altLang="ko-KR" sz="1200" b="1" dirty="0" err="1">
                <a:latin typeface="+mj-ea"/>
              </a:rPr>
              <a:t>Fall_flag</a:t>
            </a:r>
            <a:r>
              <a:rPr lang="en-US" altLang="ko-KR" sz="1200" b="1" dirty="0">
                <a:latin typeface="+mj-ea"/>
              </a:rPr>
              <a:t> 1~3 </a:t>
            </a:r>
            <a:r>
              <a:rPr lang="ko-KR" altLang="en-US" sz="1200" b="1" dirty="0">
                <a:latin typeface="+mj-ea"/>
              </a:rPr>
              <a:t>모두가 </a:t>
            </a:r>
            <a:r>
              <a:rPr lang="en-US" altLang="ko-KR" sz="1200" b="1" dirty="0">
                <a:latin typeface="+mj-ea"/>
              </a:rPr>
              <a:t>ON </a:t>
            </a:r>
            <a:r>
              <a:rPr lang="ko-KR" altLang="en-US" sz="1200" b="1" dirty="0" err="1">
                <a:latin typeface="+mj-ea"/>
              </a:rPr>
              <a:t>일때</a:t>
            </a:r>
            <a:r>
              <a:rPr lang="ko-KR" altLang="en-US" sz="1200" b="1" dirty="0">
                <a:latin typeface="+mj-ea"/>
              </a:rPr>
              <a:t> 추락사고로 간주</a:t>
            </a:r>
            <a:endParaRPr lang="en-US" altLang="ko-KR" sz="12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06174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8966AA-4147-4BA7-8146-EF3E296C3CFF}"/>
              </a:ext>
            </a:extLst>
          </p:cNvPr>
          <p:cNvSpPr/>
          <p:nvPr/>
        </p:nvSpPr>
        <p:spPr>
          <a:xfrm>
            <a:off x="0" y="-30708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FF3FFF55-5909-4B07-A753-B0BBFC29DFE3}"/>
              </a:ext>
            </a:extLst>
          </p:cNvPr>
          <p:cNvSpPr txBox="1">
            <a:spLocks/>
          </p:cNvSpPr>
          <p:nvPr/>
        </p:nvSpPr>
        <p:spPr>
          <a:xfrm>
            <a:off x="9263448" y="63617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21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44F2DE-B409-44EF-98CE-B1FE24B0A0B5}"/>
              </a:ext>
            </a:extLst>
          </p:cNvPr>
          <p:cNvGrpSpPr/>
          <p:nvPr/>
        </p:nvGrpSpPr>
        <p:grpSpPr>
          <a:xfrm rot="16200000">
            <a:off x="5246940" y="1396627"/>
            <a:ext cx="1698118" cy="1828802"/>
            <a:chOff x="4726144" y="2552702"/>
            <a:chExt cx="1698118" cy="1828802"/>
          </a:xfrm>
        </p:grpSpPr>
        <p:sp>
          <p:nvSpPr>
            <p:cNvPr id="26" name="자유형 4">
              <a:extLst>
                <a:ext uri="{FF2B5EF4-FFF2-40B4-BE49-F238E27FC236}">
                  <a16:creationId xmlns:a16="http://schemas.microsoft.com/office/drawing/2014/main" id="{153F226D-1C3B-405F-BD83-2D43E77DA50E}"/>
                </a:ext>
              </a:extLst>
            </p:cNvPr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30E675-DA25-4169-96BB-E70CCBE98A36}"/>
                </a:ext>
              </a:extLst>
            </p:cNvPr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8595EFB-C40E-4F06-A0D9-5E9439A536DB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4B6246-2E39-4BEF-BB46-8054B00479C8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43">
            <a:extLst>
              <a:ext uri="{FF2B5EF4-FFF2-40B4-BE49-F238E27FC236}">
                <a16:creationId xmlns:a16="http://schemas.microsoft.com/office/drawing/2014/main" id="{CDA2B6D2-6BEF-4ABB-BFD0-C6E1FD4B959C}"/>
              </a:ext>
            </a:extLst>
          </p:cNvPr>
          <p:cNvSpPr/>
          <p:nvPr/>
        </p:nvSpPr>
        <p:spPr>
          <a:xfrm>
            <a:off x="572436" y="1190697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데이터해석에 대한 기준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54330C7-3841-4383-B647-973442FEE476}"/>
              </a:ext>
            </a:extLst>
          </p:cNvPr>
          <p:cNvSpPr/>
          <p:nvPr/>
        </p:nvSpPr>
        <p:spPr>
          <a:xfrm>
            <a:off x="2020581" y="2010323"/>
            <a:ext cx="2304730" cy="755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+mj-ea"/>
              </a:rPr>
              <a:t>유해물질 감지센서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94CF87-25BB-4D35-BF4A-0A71C7E73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639" y="2773117"/>
            <a:ext cx="4503756" cy="3588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B38073-9311-42E8-BD5D-889401DEEBAA}"/>
              </a:ext>
            </a:extLst>
          </p:cNvPr>
          <p:cNvSpPr txBox="1"/>
          <p:nvPr/>
        </p:nvSpPr>
        <p:spPr>
          <a:xfrm>
            <a:off x="7279272" y="6327395"/>
            <a:ext cx="40873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한국산업안전보건공단</a:t>
            </a:r>
            <a:r>
              <a:rPr lang="ko-KR" altLang="en-US" sz="1500" dirty="0"/>
              <a:t> 교육자료 발췌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0FEE210-C018-42F7-BD21-CC216C47762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6704" y="2818139"/>
          <a:ext cx="5765252" cy="3307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68">
                  <a:extLst>
                    <a:ext uri="{9D8B030D-6E8A-4147-A177-3AD203B41FA5}">
                      <a16:colId xmlns:a16="http://schemas.microsoft.com/office/drawing/2014/main" val="285053385"/>
                    </a:ext>
                  </a:extLst>
                </a:gridCol>
                <a:gridCol w="2432130">
                  <a:extLst>
                    <a:ext uri="{9D8B030D-6E8A-4147-A177-3AD203B41FA5}">
                      <a16:colId xmlns:a16="http://schemas.microsoft.com/office/drawing/2014/main" val="3742146366"/>
                    </a:ext>
                  </a:extLst>
                </a:gridCol>
                <a:gridCol w="2386054">
                  <a:extLst>
                    <a:ext uri="{9D8B030D-6E8A-4147-A177-3AD203B41FA5}">
                      <a16:colId xmlns:a16="http://schemas.microsoft.com/office/drawing/2014/main" val="4056192293"/>
                    </a:ext>
                  </a:extLst>
                </a:gridCol>
              </a:tblGrid>
              <a:tr h="23485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프로토타입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라이터로 일산화탄소를 발생시켜 측정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566808"/>
                  </a:ext>
                </a:extLst>
              </a:tr>
              <a:tr h="2583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위험 상황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데이터 기준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해결방안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433253"/>
                  </a:ext>
                </a:extLst>
              </a:tr>
              <a:tr h="6169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안전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경고 수준의 농도가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분 내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회 미만으로 측정 되는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LED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소등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633882"/>
                  </a:ext>
                </a:extLst>
              </a:tr>
              <a:tr h="6169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경고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1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분 내 </a:t>
                      </a:r>
                      <a:r>
                        <a:rPr lang="en-US" altLang="ko-KR" sz="1300" b="1" dirty="0">
                          <a:solidFill>
                            <a:schemeClr val="accent2"/>
                          </a:solidFill>
                          <a:latin typeface="+mj-ea"/>
                        </a:rPr>
                        <a:t>50~400ppm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의 농도가 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10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회 이상 측정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LED </a:t>
                      </a:r>
                      <a:r>
                        <a:rPr lang="ko-KR" altLang="en-US" sz="1300" b="1" dirty="0">
                          <a:solidFill>
                            <a:schemeClr val="accent2"/>
                          </a:solidFill>
                          <a:latin typeface="+mj-ea"/>
                        </a:rPr>
                        <a:t>주황색</a:t>
                      </a:r>
                      <a:r>
                        <a:rPr lang="ko-KR" altLang="en-US" sz="1300" b="1" dirty="0">
                          <a:solidFill>
                            <a:srgbClr val="FF0000"/>
                          </a:solidFill>
                          <a:latin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점등으로 주의하도록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709077"/>
                  </a:ext>
                </a:extLst>
              </a:tr>
              <a:tr h="6169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위험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1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분 내 </a:t>
                      </a:r>
                      <a:r>
                        <a:rPr lang="en-US" altLang="ko-KR" sz="1300" b="1" dirty="0">
                          <a:solidFill>
                            <a:srgbClr val="FF0000"/>
                          </a:solidFill>
                          <a:latin typeface="+mj-ea"/>
                        </a:rPr>
                        <a:t>400ppm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 초과에서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10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회 이상 측정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LED </a:t>
                      </a:r>
                      <a:r>
                        <a:rPr lang="ko-KR" altLang="en-US" sz="1300" b="1" dirty="0">
                          <a:solidFill>
                            <a:srgbClr val="FF0000"/>
                          </a:solidFill>
                          <a:latin typeface="+mj-ea"/>
                        </a:rPr>
                        <a:t>빨간색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 점등과 진동센서를 이용하여 위험상황 경고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074909"/>
                  </a:ext>
                </a:extLst>
              </a:tr>
              <a:tr h="51899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/>
                        <a:t>이후 </a:t>
                      </a:r>
                      <a:r>
                        <a:rPr lang="en-US" altLang="ko-KR" sz="1300" b="1" dirty="0"/>
                        <a:t>10</a:t>
                      </a:r>
                      <a:r>
                        <a:rPr lang="ko-KR" altLang="en-US" sz="1300" b="1" dirty="0"/>
                        <a:t>회 미만으로 측정 시 아래 단계로 경고 수준을 낮춘다</a:t>
                      </a:r>
                      <a:r>
                        <a:rPr lang="en-US" altLang="ko-KR" sz="1300" b="1" dirty="0"/>
                        <a:t>.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300" b="1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340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613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8966AA-4147-4BA7-8146-EF3E296C3CFF}"/>
              </a:ext>
            </a:extLst>
          </p:cNvPr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FF3FFF55-5909-4B07-A753-B0BBFC29DFE3}"/>
              </a:ext>
            </a:extLst>
          </p:cNvPr>
          <p:cNvSpPr txBox="1">
            <a:spLocks/>
          </p:cNvSpPr>
          <p:nvPr/>
        </p:nvSpPr>
        <p:spPr>
          <a:xfrm>
            <a:off x="9263448" y="63617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22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1DB6780-124C-4C8A-8456-D316AC83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53" y="3599474"/>
            <a:ext cx="3871308" cy="2856028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44F2DE-B409-44EF-98CE-B1FE24B0A0B5}"/>
              </a:ext>
            </a:extLst>
          </p:cNvPr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26" name="자유형 4">
              <a:extLst>
                <a:ext uri="{FF2B5EF4-FFF2-40B4-BE49-F238E27FC236}">
                  <a16:creationId xmlns:a16="http://schemas.microsoft.com/office/drawing/2014/main" id="{153F226D-1C3B-405F-BD83-2D43E77DA50E}"/>
                </a:ext>
              </a:extLst>
            </p:cNvPr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30E675-DA25-4169-96BB-E70CCBE98A36}"/>
                </a:ext>
              </a:extLst>
            </p:cNvPr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8595EFB-C40E-4F06-A0D9-5E9439A536DB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4B6246-2E39-4BEF-BB46-8054B00479C8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43">
            <a:extLst>
              <a:ext uri="{FF2B5EF4-FFF2-40B4-BE49-F238E27FC236}">
                <a16:creationId xmlns:a16="http://schemas.microsoft.com/office/drawing/2014/main" id="{CDA2B6D2-6BEF-4ABB-BFD0-C6E1FD4B959C}"/>
              </a:ext>
            </a:extLst>
          </p:cNvPr>
          <p:cNvSpPr/>
          <p:nvPr/>
        </p:nvSpPr>
        <p:spPr>
          <a:xfrm>
            <a:off x="572436" y="1190697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데모방안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60F1D-CD93-498A-9D86-634E59636BAA}"/>
              </a:ext>
            </a:extLst>
          </p:cNvPr>
          <p:cNvSpPr/>
          <p:nvPr/>
        </p:nvSpPr>
        <p:spPr>
          <a:xfrm>
            <a:off x="617167" y="2443573"/>
            <a:ext cx="4460025" cy="122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	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데모 방안</a:t>
            </a: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 : 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라이터를 이용하여 일산화탄소를 발생시켜 가스센서에 측정된 값을 이용한다</a:t>
            </a: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0360682D-00CA-45D4-BCBA-0A4D579C0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5" y="1951896"/>
            <a:ext cx="5923804" cy="4894527"/>
          </a:xfrm>
          <a:ln w="127000">
            <a:solidFill>
              <a:schemeClr val="tx1">
                <a:lumMod val="65000"/>
                <a:lumOff val="35000"/>
              </a:schemeClr>
            </a:solidFill>
          </a:ln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US" altLang="ko-KR" sz="1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77269E3B-F3C7-4E6C-A5C3-7CA0CDFDD201}"/>
              </a:ext>
            </a:extLst>
          </p:cNvPr>
          <p:cNvSpPr txBox="1">
            <a:spLocks/>
          </p:cNvSpPr>
          <p:nvPr/>
        </p:nvSpPr>
        <p:spPr>
          <a:xfrm>
            <a:off x="6074107" y="1935649"/>
            <a:ext cx="6060018" cy="4894527"/>
          </a:xfrm>
          <a:prstGeom prst="rect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+mj-ea"/>
                <a:ea typeface="+mj-ea"/>
              </a:rPr>
              <a:t>                             </a:t>
            </a:r>
            <a:endParaRPr lang="en-US" altLang="ko-KR" sz="2000" b="1" dirty="0">
              <a:latin typeface="+mj-ea"/>
              <a:ea typeface="+mj-ea"/>
            </a:endParaRPr>
          </a:p>
          <a:p>
            <a:pPr marL="171450" lvl="1" indent="-171450"/>
            <a:endParaRPr lang="en-US" altLang="ko-KR" sz="1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>
              <a:buFont typeface="Arial" panose="020B0604020202020204" pitchFamily="34" charset="0"/>
              <a:buNone/>
            </a:pPr>
            <a:endParaRPr lang="en-US" altLang="ko-KR" sz="1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F6D793-FD93-476B-A51E-97B85505866D}"/>
              </a:ext>
            </a:extLst>
          </p:cNvPr>
          <p:cNvSpPr/>
          <p:nvPr/>
        </p:nvSpPr>
        <p:spPr>
          <a:xfrm>
            <a:off x="6357439" y="2481235"/>
            <a:ext cx="5302741" cy="1186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+mj-ea"/>
                <a:ea typeface="+mj-ea"/>
              </a:rPr>
              <a:t>데모방안 </a:t>
            </a:r>
            <a:r>
              <a:rPr lang="en-US" altLang="ko-KR" sz="1500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  <a:ea typeface="+mj-ea"/>
              </a:rPr>
              <a:t>가슴에 </a:t>
            </a:r>
            <a:r>
              <a:rPr lang="ko-KR" altLang="en-US" sz="1500" b="1" dirty="0" err="1">
                <a:solidFill>
                  <a:schemeClr val="tx1"/>
                </a:solidFill>
                <a:latin typeface="+mj-ea"/>
                <a:ea typeface="+mj-ea"/>
              </a:rPr>
              <a:t>아두이노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  <a:ea typeface="+mj-ea"/>
              </a:rPr>
              <a:t> 와 센서를 </a:t>
            </a:r>
            <a:r>
              <a:rPr lang="ko-KR" altLang="en-US" sz="1500" b="1" dirty="0" err="1">
                <a:solidFill>
                  <a:schemeClr val="tx1"/>
                </a:solidFill>
                <a:latin typeface="+mj-ea"/>
                <a:ea typeface="+mj-ea"/>
              </a:rPr>
              <a:t>밴딩한후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  <a:ea typeface="+mj-ea"/>
              </a:rPr>
              <a:t> 앞</a:t>
            </a:r>
            <a:r>
              <a:rPr lang="en-US" altLang="ko-KR" sz="1500" b="1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  <a:ea typeface="+mj-ea"/>
              </a:rPr>
              <a:t>뒤 넘어진 후 움직임이 없는 경우 상황 연출 후 데이터 측정</a:t>
            </a:r>
            <a:r>
              <a:rPr lang="en-US" altLang="ko-KR" sz="15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2FBAB1-FA49-4D62-96C1-E2225E405ECD}"/>
              </a:ext>
            </a:extLst>
          </p:cNvPr>
          <p:cNvSpPr/>
          <p:nvPr/>
        </p:nvSpPr>
        <p:spPr>
          <a:xfrm>
            <a:off x="1796494" y="2117713"/>
            <a:ext cx="1914225" cy="413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B138A7-4088-4E91-B6D4-81123B2C2BE4}"/>
              </a:ext>
            </a:extLst>
          </p:cNvPr>
          <p:cNvSpPr/>
          <p:nvPr/>
        </p:nvSpPr>
        <p:spPr>
          <a:xfrm>
            <a:off x="1704066" y="1905316"/>
            <a:ext cx="2304730" cy="755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+mj-ea"/>
              </a:rPr>
              <a:t>유해물질 감지센서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234AC5-ACE2-4F5D-8EA5-2E756F654DC1}"/>
              </a:ext>
            </a:extLst>
          </p:cNvPr>
          <p:cNvSpPr/>
          <p:nvPr/>
        </p:nvSpPr>
        <p:spPr>
          <a:xfrm>
            <a:off x="6876304" y="1935649"/>
            <a:ext cx="4032027" cy="755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j-ea"/>
              </a:rPr>
              <a:t>추락 감지 </a:t>
            </a:r>
            <a:r>
              <a:rPr lang="en-US" altLang="ko-KR" b="1" dirty="0">
                <a:solidFill>
                  <a:schemeClr val="dk1"/>
                </a:solidFill>
                <a:latin typeface="+mj-ea"/>
              </a:rPr>
              <a:t>(</a:t>
            </a:r>
            <a:r>
              <a:rPr lang="ko-KR" altLang="en-US" b="1" dirty="0">
                <a:solidFill>
                  <a:schemeClr val="dk1"/>
                </a:solidFill>
                <a:latin typeface="+mj-ea"/>
              </a:rPr>
              <a:t>기울기 센서</a:t>
            </a:r>
            <a:r>
              <a:rPr lang="en-US" altLang="ko-KR" b="1" dirty="0">
                <a:solidFill>
                  <a:schemeClr val="dk1"/>
                </a:solidFill>
                <a:latin typeface="+mj-ea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+mj-ea"/>
              </a:rPr>
              <a:t>가속도 센서</a:t>
            </a:r>
            <a:r>
              <a:rPr lang="en-US" altLang="ko-KR" b="1" dirty="0">
                <a:solidFill>
                  <a:schemeClr val="dk1"/>
                </a:solidFill>
                <a:latin typeface="+mj-ea"/>
              </a:rPr>
              <a:t>)</a:t>
            </a:r>
            <a:r>
              <a:rPr lang="ko-KR" altLang="en-US" b="1" dirty="0">
                <a:solidFill>
                  <a:schemeClr val="dk1"/>
                </a:solidFill>
                <a:latin typeface="+mj-ea"/>
              </a:rPr>
              <a:t> </a:t>
            </a:r>
            <a:endParaRPr lang="en-US" altLang="ko-KR" b="1" dirty="0">
              <a:solidFill>
                <a:schemeClr val="dk1"/>
              </a:solidFill>
              <a:latin typeface="+mj-ea"/>
            </a:endParaRPr>
          </a:p>
        </p:txBody>
      </p:sp>
      <p:pic>
        <p:nvPicPr>
          <p:cNvPr id="3" name="그림 2" descr="사람, 테니스, 서있는, 사진이(가) 표시된 사진&#10;&#10;매우 높은 신뢰도로 생성된 설명">
            <a:extLst>
              <a:ext uri="{FF2B5EF4-FFF2-40B4-BE49-F238E27FC236}">
                <a16:creationId xmlns:a16="http://schemas.microsoft.com/office/drawing/2014/main" id="{0732D73C-89A2-411F-ACC1-53BF8AB44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39" y="3599474"/>
            <a:ext cx="5120328" cy="300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71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9EFDEDF-41FF-42D5-B721-7ECBEAB9E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282055"/>
              </p:ext>
            </p:extLst>
          </p:nvPr>
        </p:nvGraphicFramePr>
        <p:xfrm>
          <a:off x="1132946" y="2505838"/>
          <a:ext cx="9926109" cy="390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7861">
                  <a:extLst>
                    <a:ext uri="{9D8B030D-6E8A-4147-A177-3AD203B41FA5}">
                      <a16:colId xmlns:a16="http://schemas.microsoft.com/office/drawing/2014/main" val="3463886968"/>
                    </a:ext>
                  </a:extLst>
                </a:gridCol>
                <a:gridCol w="2187267">
                  <a:extLst>
                    <a:ext uri="{9D8B030D-6E8A-4147-A177-3AD203B41FA5}">
                      <a16:colId xmlns:a16="http://schemas.microsoft.com/office/drawing/2014/main" val="3192156193"/>
                    </a:ext>
                  </a:extLst>
                </a:gridCol>
                <a:gridCol w="1907737">
                  <a:extLst>
                    <a:ext uri="{9D8B030D-6E8A-4147-A177-3AD203B41FA5}">
                      <a16:colId xmlns:a16="http://schemas.microsoft.com/office/drawing/2014/main" val="1705741316"/>
                    </a:ext>
                  </a:extLst>
                </a:gridCol>
                <a:gridCol w="2333110">
                  <a:extLst>
                    <a:ext uri="{9D8B030D-6E8A-4147-A177-3AD203B41FA5}">
                      <a16:colId xmlns:a16="http://schemas.microsoft.com/office/drawing/2014/main" val="153093132"/>
                    </a:ext>
                  </a:extLst>
                </a:gridCol>
                <a:gridCol w="2300134">
                  <a:extLst>
                    <a:ext uri="{9D8B030D-6E8A-4147-A177-3AD203B41FA5}">
                      <a16:colId xmlns:a16="http://schemas.microsoft.com/office/drawing/2014/main" val="3243916046"/>
                    </a:ext>
                  </a:extLst>
                </a:gridCol>
              </a:tblGrid>
              <a:tr h="561438">
                <a:tc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 err="1">
                          <a:latin typeface="+mn-ea"/>
                          <a:ea typeface="+mn-ea"/>
                        </a:rPr>
                        <a:t>이동건</a:t>
                      </a:r>
                      <a:endParaRPr lang="ko-KR" altLang="en-US" sz="16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>
                          <a:latin typeface="+mn-ea"/>
                          <a:ea typeface="+mn-ea"/>
                        </a:rPr>
                        <a:t>김중수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 err="1">
                          <a:latin typeface="+mn-ea"/>
                          <a:ea typeface="+mn-ea"/>
                        </a:rPr>
                        <a:t>임상근</a:t>
                      </a:r>
                      <a:endParaRPr lang="ko-KR" altLang="en-US" sz="16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 err="1">
                          <a:latin typeface="+mn-ea"/>
                          <a:ea typeface="+mn-ea"/>
                        </a:rPr>
                        <a:t>김원범</a:t>
                      </a:r>
                      <a:endParaRPr lang="ko-KR" altLang="en-US" sz="16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113527"/>
                  </a:ext>
                </a:extLst>
              </a:tr>
              <a:tr h="672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+mn-ea"/>
                          <a:ea typeface="+mn-ea"/>
                        </a:rPr>
                        <a:t>자료수집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기술 </a:t>
                      </a:r>
                      <a:endParaRPr lang="en-US" altLang="ko-KR" sz="1500" b="1" i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Server 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기술 </a:t>
                      </a:r>
                      <a:endParaRPr lang="en-US" altLang="ko-KR" sz="15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JSP 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웹 기술</a:t>
                      </a:r>
                      <a:endParaRPr lang="en-US" altLang="ko-KR" sz="15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b="1" i="0" dirty="0" err="1"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 제작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 Android Application</a:t>
                      </a:r>
                      <a:endParaRPr lang="ko-KR" altLang="en-US" sz="15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823765"/>
                  </a:ext>
                </a:extLst>
              </a:tr>
              <a:tr h="833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+mn-ea"/>
                          <a:ea typeface="+mn-ea"/>
                        </a:rPr>
                        <a:t>설계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프로젝트 총괄</a:t>
                      </a:r>
                      <a:endParaRPr lang="en-US" altLang="ko-KR" sz="1500" b="1" i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설계</a:t>
                      </a:r>
                      <a:endParaRPr lang="en-US" altLang="ko-KR" sz="1500" b="1" i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Server 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설계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웹페이지 기능 설계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안전모 설계 </a:t>
                      </a:r>
                      <a:endParaRPr lang="en-US" altLang="ko-KR" sz="1500" b="1" i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500" b="1" i="0" dirty="0" err="1"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 설계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Application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 기능 설계</a:t>
                      </a:r>
                      <a:endParaRPr lang="en-US" altLang="ko-KR" sz="15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138"/>
                  </a:ext>
                </a:extLst>
              </a:tr>
              <a:tr h="9224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DB server 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1500" b="1" i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Web, DB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웹페이지 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안전모 제작</a:t>
                      </a:r>
                      <a:endParaRPr lang="en-US" altLang="ko-KR" sz="1500" b="1" i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1" i="0" dirty="0" err="1"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 제작</a:t>
                      </a:r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Application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 구현 </a:t>
                      </a:r>
                      <a:endParaRPr lang="en-US" altLang="ko-KR" sz="15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046697"/>
                  </a:ext>
                </a:extLst>
              </a:tr>
              <a:tr h="911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통합테스트 유지보수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171431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72436" y="1190697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업무 분담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93D4F958-EBBD-4707-BCD1-53F7747A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6714" y="6334655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23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632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68785" y="1158921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>
                <a:solidFill>
                  <a:srgbClr val="68BAC6"/>
                </a:solidFill>
                <a:cs typeface="Aharoni" panose="02010803020104030203" pitchFamily="2" charset="-79"/>
              </a:rPr>
              <a:t>프로젝트 수행 일정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2B792D-5331-40B9-864A-BFA2ECE06E53}"/>
              </a:ext>
            </a:extLst>
          </p:cNvPr>
          <p:cNvSpPr/>
          <p:nvPr/>
        </p:nvSpPr>
        <p:spPr>
          <a:xfrm>
            <a:off x="2226341" y="2568126"/>
            <a:ext cx="1161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SSH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F39DCC-7727-43F2-B1C2-AC62618727F2}"/>
              </a:ext>
            </a:extLst>
          </p:cNvPr>
          <p:cNvSpPr/>
          <p:nvPr/>
        </p:nvSpPr>
        <p:spPr>
          <a:xfrm>
            <a:off x="2038144" y="3319561"/>
            <a:ext cx="149803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요구사항 정의 및 분석</a:t>
            </a:r>
            <a:endParaRPr lang="en-US" altLang="ko-KR" sz="13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0786AC-F8F2-4291-B083-02C3872156AC}"/>
              </a:ext>
            </a:extLst>
          </p:cNvPr>
          <p:cNvSpPr/>
          <p:nvPr/>
        </p:nvSpPr>
        <p:spPr>
          <a:xfrm>
            <a:off x="2108948" y="4171909"/>
            <a:ext cx="13564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시스템 설계 및 </a:t>
            </a:r>
            <a:endParaRPr lang="en-US" altLang="ko-KR" sz="13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3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상세 설계</a:t>
            </a:r>
            <a:endParaRPr lang="en-US" altLang="ko-KR" sz="13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DF8904-6848-43D6-8155-43E084E47264}"/>
              </a:ext>
            </a:extLst>
          </p:cNvPr>
          <p:cNvSpPr txBox="1"/>
          <p:nvPr/>
        </p:nvSpPr>
        <p:spPr>
          <a:xfrm>
            <a:off x="1958767" y="1992260"/>
            <a:ext cx="2782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Schedule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C58E01-BFA3-47CD-AAB5-08178029F724}"/>
              </a:ext>
            </a:extLst>
          </p:cNvPr>
          <p:cNvSpPr/>
          <p:nvPr/>
        </p:nvSpPr>
        <p:spPr>
          <a:xfrm>
            <a:off x="3821074" y="2548189"/>
            <a:ext cx="747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11</a:t>
            </a:r>
            <a:r>
              <a:rPr lang="ko-KR" altLang="en-US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월</a:t>
            </a:r>
            <a:endParaRPr lang="en-US" altLang="ko-KR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787C4F-1650-4066-B265-4ECA4CEC1C2A}"/>
              </a:ext>
            </a:extLst>
          </p:cNvPr>
          <p:cNvSpPr/>
          <p:nvPr/>
        </p:nvSpPr>
        <p:spPr>
          <a:xfrm>
            <a:off x="4601661" y="2548189"/>
            <a:ext cx="962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12</a:t>
            </a:r>
            <a:r>
              <a:rPr lang="ko-KR" altLang="en-US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월</a:t>
            </a:r>
            <a:endParaRPr lang="en-US" altLang="ko-KR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1C0808-AE91-43F7-89DD-EB56432D9F06}"/>
              </a:ext>
            </a:extLst>
          </p:cNvPr>
          <p:cNvSpPr/>
          <p:nvPr/>
        </p:nvSpPr>
        <p:spPr>
          <a:xfrm>
            <a:off x="5452618" y="2548189"/>
            <a:ext cx="942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</a:t>
            </a:r>
            <a:r>
              <a:rPr lang="ko-KR" altLang="en-US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월</a:t>
            </a:r>
            <a:endParaRPr lang="en-US" altLang="ko-KR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5A7336-4A6B-4564-83CE-F9DC85EB74AE}"/>
              </a:ext>
            </a:extLst>
          </p:cNvPr>
          <p:cNvSpPr/>
          <p:nvPr/>
        </p:nvSpPr>
        <p:spPr>
          <a:xfrm>
            <a:off x="6324093" y="2548189"/>
            <a:ext cx="8546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</a:t>
            </a:r>
            <a:r>
              <a:rPr lang="ko-KR" altLang="en-US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월</a:t>
            </a:r>
            <a:endParaRPr lang="en-US" altLang="ko-KR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F21695-36B5-4868-A1AB-25B0A3902B91}"/>
              </a:ext>
            </a:extLst>
          </p:cNvPr>
          <p:cNvSpPr/>
          <p:nvPr/>
        </p:nvSpPr>
        <p:spPr>
          <a:xfrm>
            <a:off x="7140522" y="2548189"/>
            <a:ext cx="949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</a:t>
            </a:r>
            <a:r>
              <a:rPr lang="ko-KR" altLang="en-US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월</a:t>
            </a:r>
            <a:endParaRPr lang="en-US" altLang="ko-KR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79442E3-BE4A-4FBE-BD69-ABC019E832E4}"/>
              </a:ext>
            </a:extLst>
          </p:cNvPr>
          <p:cNvGrpSpPr/>
          <p:nvPr/>
        </p:nvGrpSpPr>
        <p:grpSpPr>
          <a:xfrm>
            <a:off x="3726985" y="2928168"/>
            <a:ext cx="5712878" cy="3682948"/>
            <a:chOff x="3551627" y="3224321"/>
            <a:chExt cx="5712878" cy="3682948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77C7A62-A130-4F35-A06B-3929F48E53D7}"/>
                </a:ext>
              </a:extLst>
            </p:cNvPr>
            <p:cNvCxnSpPr>
              <a:cxnSpLocks/>
            </p:cNvCxnSpPr>
            <p:nvPr/>
          </p:nvCxnSpPr>
          <p:spPr>
            <a:xfrm>
              <a:off x="3551627" y="3229690"/>
              <a:ext cx="0" cy="3677579"/>
            </a:xfrm>
            <a:prstGeom prst="line">
              <a:avLst/>
            </a:prstGeom>
            <a:noFill/>
            <a:ln>
              <a:solidFill>
                <a:srgbClr val="0D14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BF3177F-1CC9-4C58-B892-149FB6E6C9AB}"/>
                </a:ext>
              </a:extLst>
            </p:cNvPr>
            <p:cNvCxnSpPr>
              <a:cxnSpLocks/>
            </p:cNvCxnSpPr>
            <p:nvPr/>
          </p:nvCxnSpPr>
          <p:spPr>
            <a:xfrm>
              <a:off x="3557566" y="3224321"/>
              <a:ext cx="5706939" cy="1922"/>
            </a:xfrm>
            <a:prstGeom prst="line">
              <a:avLst/>
            </a:prstGeom>
            <a:noFill/>
            <a:ln>
              <a:solidFill>
                <a:srgbClr val="0D14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모서리가 둥근 직사각형 59">
            <a:extLst>
              <a:ext uri="{FF2B5EF4-FFF2-40B4-BE49-F238E27FC236}">
                <a16:creationId xmlns:a16="http://schemas.microsoft.com/office/drawing/2014/main" id="{FC06E433-47F9-4D2B-9738-ECFC3FFACE73}"/>
              </a:ext>
            </a:extLst>
          </p:cNvPr>
          <p:cNvSpPr/>
          <p:nvPr/>
        </p:nvSpPr>
        <p:spPr>
          <a:xfrm>
            <a:off x="2089462" y="2480391"/>
            <a:ext cx="8012407" cy="4241084"/>
          </a:xfrm>
          <a:prstGeom prst="roundRect">
            <a:avLst>
              <a:gd name="adj" fmla="val 14925"/>
            </a:avLst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B8B763-4F0F-412E-AA67-6A5CF07EDAF2}"/>
              </a:ext>
            </a:extLst>
          </p:cNvPr>
          <p:cNvSpPr/>
          <p:nvPr/>
        </p:nvSpPr>
        <p:spPr>
          <a:xfrm>
            <a:off x="7923918" y="2543374"/>
            <a:ext cx="949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4</a:t>
            </a:r>
            <a:r>
              <a:rPr lang="ko-KR" altLang="en-US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월</a:t>
            </a:r>
            <a:endParaRPr lang="en-US" altLang="ko-KR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3DF3F-8435-4F40-BF77-24DE94ACCFCA}"/>
              </a:ext>
            </a:extLst>
          </p:cNvPr>
          <p:cNvSpPr/>
          <p:nvPr/>
        </p:nvSpPr>
        <p:spPr>
          <a:xfrm>
            <a:off x="8707314" y="2558123"/>
            <a:ext cx="949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5</a:t>
            </a:r>
            <a:r>
              <a:rPr lang="ko-KR" altLang="en-US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월</a:t>
            </a:r>
            <a:endParaRPr lang="en-US" altLang="ko-KR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C7FB0A-F4B1-4ECE-8906-6E6ACD36EA24}"/>
              </a:ext>
            </a:extLst>
          </p:cNvPr>
          <p:cNvSpPr/>
          <p:nvPr/>
        </p:nvSpPr>
        <p:spPr>
          <a:xfrm>
            <a:off x="2169285" y="5077313"/>
            <a:ext cx="135642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구현</a:t>
            </a:r>
            <a:endParaRPr lang="en-US" altLang="ko-KR" sz="13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49ACFD-C51A-4D85-B3B1-0F47D0D4D455}"/>
              </a:ext>
            </a:extLst>
          </p:cNvPr>
          <p:cNvSpPr/>
          <p:nvPr/>
        </p:nvSpPr>
        <p:spPr>
          <a:xfrm>
            <a:off x="2128919" y="6022499"/>
            <a:ext cx="135642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시험 및 데모</a:t>
            </a:r>
            <a:endParaRPr lang="en-US" altLang="ko-KR" sz="13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F841F1-E9D4-43DB-8500-9C9FAFC44027}"/>
              </a:ext>
            </a:extLst>
          </p:cNvPr>
          <p:cNvSpPr/>
          <p:nvPr/>
        </p:nvSpPr>
        <p:spPr>
          <a:xfrm>
            <a:off x="4221543" y="3307811"/>
            <a:ext cx="960056" cy="242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72FD6D0-5DB6-49E6-A9D0-55B7902BFFEB}"/>
              </a:ext>
            </a:extLst>
          </p:cNvPr>
          <p:cNvSpPr/>
          <p:nvPr/>
        </p:nvSpPr>
        <p:spPr>
          <a:xfrm>
            <a:off x="4702549" y="4171909"/>
            <a:ext cx="960056" cy="246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AF0A29-31B9-42D8-8F38-4E8436B56532}"/>
              </a:ext>
            </a:extLst>
          </p:cNvPr>
          <p:cNvSpPr/>
          <p:nvPr/>
        </p:nvSpPr>
        <p:spPr>
          <a:xfrm>
            <a:off x="6848159" y="6022498"/>
            <a:ext cx="2151517" cy="240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DFACC84-B989-4AD6-BB85-77ECEDE15056}"/>
              </a:ext>
            </a:extLst>
          </p:cNvPr>
          <p:cNvSpPr/>
          <p:nvPr/>
        </p:nvSpPr>
        <p:spPr>
          <a:xfrm>
            <a:off x="5561160" y="5077313"/>
            <a:ext cx="1418676" cy="246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슬라이드 번호 개체 틀 2">
            <a:extLst>
              <a:ext uri="{FF2B5EF4-FFF2-40B4-BE49-F238E27FC236}">
                <a16:creationId xmlns:a16="http://schemas.microsoft.com/office/drawing/2014/main" id="{08B27602-36C7-451E-A045-3CCFD568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6714" y="6334655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24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713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8B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531926" y="1215068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졸업연구 개요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E1AC0F2-2CA4-4E31-92DA-5F887D7BD92F}"/>
              </a:ext>
            </a:extLst>
          </p:cNvPr>
          <p:cNvGrpSpPr/>
          <p:nvPr/>
        </p:nvGrpSpPr>
        <p:grpSpPr>
          <a:xfrm>
            <a:off x="320116" y="246884"/>
            <a:ext cx="4311553" cy="773283"/>
            <a:chOff x="1066800" y="373152"/>
            <a:chExt cx="4311553" cy="77328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99D6177-6328-4ED5-B28B-3CF201E91143}"/>
                </a:ext>
              </a:extLst>
            </p:cNvPr>
            <p:cNvSpPr txBox="1"/>
            <p:nvPr/>
          </p:nvSpPr>
          <p:spPr>
            <a:xfrm>
              <a:off x="1066800" y="373152"/>
              <a:ext cx="43115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Smart Safety Helmet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AD6029F-FCB5-475C-8D5A-A5B45B036516}"/>
                </a:ext>
              </a:extLst>
            </p:cNvPr>
            <p:cNvSpPr txBox="1"/>
            <p:nvPr/>
          </p:nvSpPr>
          <p:spPr>
            <a:xfrm>
              <a:off x="1669673" y="838658"/>
              <a:ext cx="32039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+mj-ea"/>
                  <a:ea typeface="맑은 고딕" panose="020B0503020000020004" pitchFamily="50" charset="-127"/>
                </a:rPr>
                <a:t>작업 인력의 안전을 위한 최고의 선택</a:t>
              </a:r>
              <a:r>
                <a:rPr lang="en-US" altLang="ko-KR" sz="14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+mj-ea"/>
                  <a:ea typeface="맑은 고딕" panose="020B0503020000020004" pitchFamily="50" charset="-127"/>
                </a:rPr>
                <a:t>!</a:t>
              </a:r>
              <a:endPara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endParaRPr>
            </a:p>
          </p:txBody>
        </p:sp>
      </p:grpSp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C98DEF17-438E-469F-BFF9-66FE59EC7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166" y="1909889"/>
            <a:ext cx="6094517" cy="47164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+mj-lt"/>
                <a:ea typeface="+mj-ea"/>
              </a:rPr>
              <a:t>필요 기술 및 참고 문헌</a:t>
            </a:r>
            <a:endParaRPr lang="en-US" altLang="ko-KR" sz="2000" b="1" dirty="0">
              <a:solidFill>
                <a:schemeClr val="bg1"/>
              </a:solidFill>
              <a:latin typeface="+mj-lt"/>
              <a:ea typeface="+mj-ea"/>
            </a:endParaRPr>
          </a:p>
          <a:p>
            <a:pPr marL="457200" lvl="1" indent="0">
              <a:buNone/>
            </a:pPr>
            <a:endParaRPr lang="en-US" altLang="ko-KR" sz="1600" b="1" dirty="0">
              <a:solidFill>
                <a:schemeClr val="bg1"/>
              </a:solidFill>
              <a:latin typeface="+mj-lt"/>
              <a:ea typeface="+mj-ea"/>
            </a:endParaRPr>
          </a:p>
          <a:p>
            <a:pPr marL="457200" lvl="1" indent="0">
              <a:buNone/>
            </a:pPr>
            <a:r>
              <a:rPr lang="ko-KR" altLang="en-US" sz="1600" b="1" dirty="0">
                <a:solidFill>
                  <a:schemeClr val="bg1"/>
                </a:solidFill>
                <a:latin typeface="+mj-lt"/>
                <a:ea typeface="+mj-ea"/>
              </a:rPr>
              <a:t>필요 기술</a:t>
            </a:r>
            <a:endParaRPr lang="en-US" altLang="ko-KR" sz="1600" b="1" dirty="0">
              <a:solidFill>
                <a:schemeClr val="bg1"/>
              </a:solidFill>
              <a:latin typeface="+mj-lt"/>
              <a:ea typeface="+mj-ea"/>
            </a:endParaRPr>
          </a:p>
          <a:p>
            <a:pPr lvl="1"/>
            <a:r>
              <a:rPr lang="en-US" altLang="ko-KR" sz="1500" b="1" dirty="0">
                <a:solidFill>
                  <a:schemeClr val="bg1"/>
                </a:solidFill>
                <a:latin typeface="+mj-lt"/>
              </a:rPr>
              <a:t>Android programming</a:t>
            </a:r>
          </a:p>
          <a:p>
            <a:pPr lvl="1"/>
            <a:r>
              <a:rPr lang="en-US" altLang="ko-KR" sz="1500" b="1" dirty="0">
                <a:solidFill>
                  <a:schemeClr val="bg1"/>
                </a:solidFill>
                <a:latin typeface="+mj-lt"/>
              </a:rPr>
              <a:t>Database</a:t>
            </a:r>
            <a:endParaRPr lang="en-US" altLang="ko-KR" sz="1500" b="1" dirty="0">
              <a:solidFill>
                <a:schemeClr val="bg1"/>
              </a:solidFill>
              <a:latin typeface="+mj-lt"/>
              <a:ea typeface="+mj-ea"/>
            </a:endParaRPr>
          </a:p>
          <a:p>
            <a:pPr lvl="1"/>
            <a:r>
              <a:rPr lang="en-US" altLang="ko-KR" sz="1500" b="1" dirty="0">
                <a:solidFill>
                  <a:schemeClr val="bg1"/>
                </a:solidFill>
                <a:latin typeface="+mj-lt"/>
                <a:ea typeface="+mj-ea"/>
              </a:rPr>
              <a:t>Web Programming</a:t>
            </a:r>
          </a:p>
          <a:p>
            <a:pPr lvl="1"/>
            <a:r>
              <a:rPr lang="en-US" altLang="ko-KR" sz="1500" b="1" dirty="0">
                <a:solidFill>
                  <a:schemeClr val="bg1"/>
                </a:solidFill>
                <a:latin typeface="+mj-lt"/>
                <a:ea typeface="+mj-ea"/>
              </a:rPr>
              <a:t>Web service</a:t>
            </a:r>
          </a:p>
          <a:p>
            <a:pPr lvl="1"/>
            <a:r>
              <a:rPr lang="en-US" altLang="ko-KR" sz="1500" b="1" dirty="0">
                <a:solidFill>
                  <a:schemeClr val="bg1"/>
                </a:solidFill>
                <a:latin typeface="+mj-lt"/>
                <a:ea typeface="+mj-ea"/>
              </a:rPr>
              <a:t>Arduino</a:t>
            </a:r>
          </a:p>
          <a:p>
            <a:pPr marL="457200" lvl="1" indent="0">
              <a:buNone/>
            </a:pPr>
            <a:endParaRPr lang="en-US" altLang="ko-KR" sz="1400" b="1" dirty="0">
              <a:solidFill>
                <a:schemeClr val="bg1"/>
              </a:solidFill>
              <a:latin typeface="+mj-lt"/>
              <a:ea typeface="+mj-ea"/>
            </a:endParaRPr>
          </a:p>
          <a:p>
            <a:pPr marL="457200" lvl="1" indent="0">
              <a:buNone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lvl="1"/>
            <a:endParaRPr lang="en-US" altLang="ko-KR" sz="1200" b="1" dirty="0">
              <a:solidFill>
                <a:schemeClr val="bg1"/>
              </a:solidFill>
            </a:endParaRPr>
          </a:p>
          <a:p>
            <a:pPr lvl="1"/>
            <a:endParaRPr lang="en-US" altLang="ko-KR" sz="1200" b="1" dirty="0">
              <a:solidFill>
                <a:schemeClr val="bg1"/>
              </a:solidFill>
            </a:endParaRPr>
          </a:p>
          <a:p>
            <a:pPr lvl="1"/>
            <a:endParaRPr lang="en-US" altLang="ko-KR" sz="1600" b="1" dirty="0">
              <a:solidFill>
                <a:schemeClr val="bg1"/>
              </a:solidFill>
              <a:latin typeface="+mj-lt"/>
              <a:ea typeface="+mj-ea"/>
            </a:endParaRPr>
          </a:p>
          <a:p>
            <a:pPr lvl="1"/>
            <a:endParaRPr lang="en-US" altLang="ko-KR" sz="1600" b="1" dirty="0">
              <a:solidFill>
                <a:schemeClr val="bg1"/>
              </a:solidFill>
              <a:latin typeface="+mj-lt"/>
              <a:ea typeface="+mj-ea"/>
            </a:endParaRPr>
          </a:p>
          <a:p>
            <a:pPr marL="0" indent="0">
              <a:buNone/>
            </a:pPr>
            <a:endParaRPr lang="en-US" altLang="ko-KR" sz="16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99BB5394-6886-4193-87F6-DC277B28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6714" y="6334655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bg1"/>
                </a:solidFill>
              </a:rPr>
              <a:t>25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98DEF17-438E-469F-BFF9-66FE59EC7C44}"/>
              </a:ext>
            </a:extLst>
          </p:cNvPr>
          <p:cNvSpPr txBox="1">
            <a:spLocks/>
          </p:cNvSpPr>
          <p:nvPr/>
        </p:nvSpPr>
        <p:spPr>
          <a:xfrm>
            <a:off x="5628438" y="2255235"/>
            <a:ext cx="6094517" cy="40257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altLang="ko-KR" sz="1400" b="1" dirty="0">
              <a:solidFill>
                <a:schemeClr val="bg1"/>
              </a:solidFill>
              <a:latin typeface="+mj-lt"/>
              <a:ea typeface="+mj-ea"/>
            </a:endParaRPr>
          </a:p>
          <a:p>
            <a:pPr marL="457200" lvl="1" indent="0">
              <a:buNone/>
            </a:pPr>
            <a:r>
              <a:rPr lang="ko-KR" altLang="en-US" sz="1600" b="1" dirty="0">
                <a:solidFill>
                  <a:schemeClr val="bg1"/>
                </a:solidFill>
              </a:rPr>
              <a:t>참고 문헌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ko-KR" altLang="en-US" sz="1500" b="1" dirty="0" err="1">
                <a:solidFill>
                  <a:schemeClr val="bg1"/>
                </a:solidFill>
              </a:rPr>
              <a:t>물라스틱</a:t>
            </a:r>
            <a:endParaRPr lang="en-US" altLang="ko-KR" sz="1500" b="1" dirty="0">
              <a:solidFill>
                <a:schemeClr val="bg1"/>
              </a:solidFill>
            </a:endParaRPr>
          </a:p>
          <a:p>
            <a:pPr lvl="1"/>
            <a:r>
              <a:rPr lang="en-US" altLang="ko-KR" sz="1500" b="1" dirty="0">
                <a:solidFill>
                  <a:schemeClr val="bg1"/>
                </a:solidFill>
                <a:hlinkClick r:id="rId2"/>
              </a:rPr>
              <a:t>https://www.youtube.com/watch?v=Xrm_QUEASbc</a:t>
            </a:r>
            <a:endParaRPr lang="en-US" altLang="ko-KR" sz="1500" b="1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ko-KR" altLang="en-US" sz="1500" b="1" dirty="0">
                <a:solidFill>
                  <a:schemeClr val="bg1"/>
                </a:solidFill>
              </a:rPr>
              <a:t>사고 사례</a:t>
            </a:r>
            <a:endParaRPr lang="en-US" altLang="ko-KR" sz="1500" b="1" dirty="0">
              <a:solidFill>
                <a:schemeClr val="bg1"/>
              </a:solidFill>
            </a:endParaRPr>
          </a:p>
          <a:p>
            <a:pPr lvl="1"/>
            <a:r>
              <a:rPr lang="en-US" altLang="ko-KR" sz="1500" b="1" dirty="0">
                <a:solidFill>
                  <a:schemeClr val="bg1"/>
                </a:solidFill>
                <a:hlinkClick r:id="rId3"/>
              </a:rPr>
              <a:t>http://www.kosha.or.kr/www/boardView.do?contentId=373086&amp;menuId=554&amp;boardType=A2</a:t>
            </a:r>
            <a:endParaRPr lang="en-US" altLang="ko-KR" sz="1500" b="1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ko-KR" altLang="en-US" sz="1500" b="1" dirty="0" err="1">
                <a:solidFill>
                  <a:schemeClr val="bg1"/>
                </a:solidFill>
              </a:rPr>
              <a:t>아두이노</a:t>
            </a:r>
            <a:r>
              <a:rPr lang="ko-KR" altLang="en-US" sz="1500" b="1" dirty="0">
                <a:solidFill>
                  <a:schemeClr val="bg1"/>
                </a:solidFill>
              </a:rPr>
              <a:t> 툴</a:t>
            </a:r>
            <a:endParaRPr lang="en-US" altLang="ko-KR" sz="1500" b="1" dirty="0">
              <a:solidFill>
                <a:schemeClr val="bg1"/>
              </a:solidFill>
            </a:endParaRPr>
          </a:p>
          <a:p>
            <a:pPr lvl="1"/>
            <a:r>
              <a:rPr lang="en-US" altLang="ko-KR" sz="1500" b="1" dirty="0">
                <a:solidFill>
                  <a:schemeClr val="bg1"/>
                </a:solidFill>
                <a:hlinkClick r:id="rId4"/>
              </a:rPr>
              <a:t>https://www.arduino.cc/en/Main/Software</a:t>
            </a:r>
            <a:endParaRPr lang="en-US" altLang="ko-KR" sz="1500" b="1" dirty="0">
              <a:solidFill>
                <a:schemeClr val="bg1"/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sz="1500" b="1" dirty="0">
              <a:solidFill>
                <a:schemeClr val="bg1"/>
              </a:solidFill>
              <a:latin typeface="+mj-lt"/>
              <a:ea typeface="+mj-ea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ko-KR" altLang="en-US" sz="1500" b="1" dirty="0">
                <a:solidFill>
                  <a:schemeClr val="bg1"/>
                </a:solidFill>
                <a:latin typeface="+mj-lt"/>
                <a:ea typeface="+mj-ea"/>
              </a:rPr>
              <a:t>자바스크립트 차트</a:t>
            </a:r>
            <a:endParaRPr lang="en-US" altLang="ko-KR" sz="1500" b="1" dirty="0">
              <a:solidFill>
                <a:schemeClr val="bg1"/>
              </a:solidFill>
              <a:latin typeface="+mj-lt"/>
              <a:ea typeface="+mj-ea"/>
            </a:endParaRPr>
          </a:p>
          <a:p>
            <a:pPr lvl="1"/>
            <a:r>
              <a:rPr lang="en-US" altLang="ko-KR" sz="1500" b="1" dirty="0">
                <a:solidFill>
                  <a:schemeClr val="bg1"/>
                </a:solidFill>
                <a:latin typeface="+mj-lt"/>
                <a:ea typeface="+mj-ea"/>
                <a:hlinkClick r:id="rId5"/>
              </a:rPr>
              <a:t>http://www.chartjs.org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lvl="1"/>
            <a:endParaRPr lang="en-US" altLang="ko-KR" sz="1200" b="1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ko-KR" altLang="en-US" sz="1500" b="1" dirty="0">
                <a:solidFill>
                  <a:schemeClr val="bg1"/>
                </a:solidFill>
              </a:rPr>
              <a:t>낙상 검출 관련 논문 </a:t>
            </a:r>
            <a:r>
              <a:rPr lang="en-US" altLang="ko-KR" sz="1500" b="1" dirty="0">
                <a:solidFill>
                  <a:schemeClr val="bg1"/>
                </a:solidFill>
              </a:rPr>
              <a:t>- </a:t>
            </a:r>
            <a:r>
              <a:rPr lang="ko-KR" altLang="en-US" sz="1500" b="1" dirty="0">
                <a:solidFill>
                  <a:schemeClr val="bg1"/>
                </a:solidFill>
              </a:rPr>
              <a:t>서울대학교</a:t>
            </a:r>
            <a:endParaRPr lang="en-US" altLang="ko-KR" sz="1500" b="1" dirty="0">
              <a:solidFill>
                <a:schemeClr val="bg1"/>
              </a:solidFill>
            </a:endParaRPr>
          </a:p>
          <a:p>
            <a:pPr lvl="1"/>
            <a:endParaRPr lang="en-US" altLang="ko-KR" sz="1200" b="1" dirty="0">
              <a:solidFill>
                <a:schemeClr val="bg1"/>
              </a:solidFill>
            </a:endParaRPr>
          </a:p>
          <a:p>
            <a:pPr lvl="1"/>
            <a:endParaRPr lang="en-US" altLang="ko-KR" sz="1600" b="1" dirty="0">
              <a:solidFill>
                <a:schemeClr val="bg1"/>
              </a:solidFill>
              <a:latin typeface="+mj-lt"/>
              <a:ea typeface="+mj-ea"/>
            </a:endParaRPr>
          </a:p>
          <a:p>
            <a:pPr lvl="1"/>
            <a:endParaRPr lang="en-US" altLang="ko-KR" sz="1600" b="1" dirty="0">
              <a:solidFill>
                <a:schemeClr val="bg1"/>
              </a:solidFill>
              <a:latin typeface="+mj-lt"/>
              <a:ea typeface="+mj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6456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8B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531926" y="1215068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졸업연구 개요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E1AC0F2-2CA4-4E31-92DA-5F887D7BD92F}"/>
              </a:ext>
            </a:extLst>
          </p:cNvPr>
          <p:cNvGrpSpPr/>
          <p:nvPr/>
        </p:nvGrpSpPr>
        <p:grpSpPr>
          <a:xfrm>
            <a:off x="320116" y="246884"/>
            <a:ext cx="4311553" cy="773283"/>
            <a:chOff x="1066800" y="373152"/>
            <a:chExt cx="4311553" cy="77328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99D6177-6328-4ED5-B28B-3CF201E91143}"/>
                </a:ext>
              </a:extLst>
            </p:cNvPr>
            <p:cNvSpPr txBox="1"/>
            <p:nvPr/>
          </p:nvSpPr>
          <p:spPr>
            <a:xfrm>
              <a:off x="1066800" y="373152"/>
              <a:ext cx="43115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Smart Safety Helmet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AD6029F-FCB5-475C-8D5A-A5B45B036516}"/>
                </a:ext>
              </a:extLst>
            </p:cNvPr>
            <p:cNvSpPr txBox="1"/>
            <p:nvPr/>
          </p:nvSpPr>
          <p:spPr>
            <a:xfrm>
              <a:off x="1669673" y="838658"/>
              <a:ext cx="32039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+mj-ea"/>
                  <a:ea typeface="맑은 고딕" panose="020B0503020000020004" pitchFamily="50" charset="-127"/>
                </a:rPr>
                <a:t>작업 인력의 안전을 위한 최고의 선택</a:t>
              </a:r>
              <a:r>
                <a:rPr lang="en-US" altLang="ko-KR" sz="14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+mj-ea"/>
                  <a:ea typeface="맑은 고딕" panose="020B0503020000020004" pitchFamily="50" charset="-127"/>
                </a:rPr>
                <a:t>!</a:t>
              </a:r>
              <a:endPara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99BB5394-6886-4193-87F6-DC277B28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6714" y="6334655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bg1"/>
                </a:solidFill>
              </a:rPr>
              <a:t>26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EAE398-5AAF-43EF-9D9F-4306EB243727}"/>
              </a:ext>
            </a:extLst>
          </p:cNvPr>
          <p:cNvSpPr txBox="1"/>
          <p:nvPr/>
        </p:nvSpPr>
        <p:spPr>
          <a:xfrm>
            <a:off x="3940223" y="2437237"/>
            <a:ext cx="4311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감사 합니다</a:t>
            </a:r>
            <a:r>
              <a:rPr lang="en-US" altLang="ko-KR" sz="5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 </a:t>
            </a:r>
          </a:p>
          <a:p>
            <a:pPr algn="ctr"/>
            <a:r>
              <a:rPr lang="en-US" altLang="ko-KR" sz="5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513799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8966AA-4147-4BA7-8146-EF3E296C3CFF}"/>
              </a:ext>
            </a:extLst>
          </p:cNvPr>
          <p:cNvSpPr/>
          <p:nvPr/>
        </p:nvSpPr>
        <p:spPr>
          <a:xfrm>
            <a:off x="0" y="1"/>
            <a:ext cx="12192000" cy="1735283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FF3FFF55-5909-4B07-A753-B0BBFC29DFE3}"/>
              </a:ext>
            </a:extLst>
          </p:cNvPr>
          <p:cNvSpPr txBox="1">
            <a:spLocks/>
          </p:cNvSpPr>
          <p:nvPr/>
        </p:nvSpPr>
        <p:spPr>
          <a:xfrm>
            <a:off x="9263448" y="63617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 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44F2DE-B409-44EF-98CE-B1FE24B0A0B5}"/>
              </a:ext>
            </a:extLst>
          </p:cNvPr>
          <p:cNvGrpSpPr/>
          <p:nvPr/>
        </p:nvGrpSpPr>
        <p:grpSpPr>
          <a:xfrm rot="16200000">
            <a:off x="5246941" y="1261835"/>
            <a:ext cx="1698118" cy="1828802"/>
            <a:chOff x="4726144" y="2552702"/>
            <a:chExt cx="1698118" cy="1828802"/>
          </a:xfrm>
        </p:grpSpPr>
        <p:sp>
          <p:nvSpPr>
            <p:cNvPr id="26" name="자유형 4">
              <a:extLst>
                <a:ext uri="{FF2B5EF4-FFF2-40B4-BE49-F238E27FC236}">
                  <a16:creationId xmlns:a16="http://schemas.microsoft.com/office/drawing/2014/main" id="{153F226D-1C3B-405F-BD83-2D43E77DA50E}"/>
                </a:ext>
              </a:extLst>
            </p:cNvPr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30E675-DA25-4169-96BB-E70CCBE98A36}"/>
                </a:ext>
              </a:extLst>
            </p:cNvPr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8595EFB-C40E-4F06-A0D9-5E9439A536DB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4B6246-2E39-4BEF-BB46-8054B00479C8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43">
            <a:extLst>
              <a:ext uri="{FF2B5EF4-FFF2-40B4-BE49-F238E27FC236}">
                <a16:creationId xmlns:a16="http://schemas.microsoft.com/office/drawing/2014/main" id="{CDA2B6D2-6BEF-4ABB-BFD0-C6E1FD4B959C}"/>
              </a:ext>
            </a:extLst>
          </p:cNvPr>
          <p:cNvSpPr/>
          <p:nvPr/>
        </p:nvSpPr>
        <p:spPr>
          <a:xfrm>
            <a:off x="572436" y="1190697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>
                <a:solidFill>
                  <a:srgbClr val="68BAC6"/>
                </a:solidFill>
              </a:rPr>
              <a:t>지적 사항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2117" y="3213212"/>
            <a:ext cx="2744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</a:t>
            </a:r>
          </a:p>
          <a:p>
            <a:endParaRPr lang="en-US" altLang="ko-KR" sz="2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254AC37-6C82-4836-A431-379B6965F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38633"/>
              </p:ext>
            </p:extLst>
          </p:nvPr>
        </p:nvGraphicFramePr>
        <p:xfrm>
          <a:off x="569334" y="2937913"/>
          <a:ext cx="10918254" cy="2391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471">
                  <a:extLst>
                    <a:ext uri="{9D8B030D-6E8A-4147-A177-3AD203B41FA5}">
                      <a16:colId xmlns:a16="http://schemas.microsoft.com/office/drawing/2014/main" val="1760267374"/>
                    </a:ext>
                  </a:extLst>
                </a:gridCol>
                <a:gridCol w="3793709">
                  <a:extLst>
                    <a:ext uri="{9D8B030D-6E8A-4147-A177-3AD203B41FA5}">
                      <a16:colId xmlns:a16="http://schemas.microsoft.com/office/drawing/2014/main" val="1520973339"/>
                    </a:ext>
                  </a:extLst>
                </a:gridCol>
                <a:gridCol w="5088328">
                  <a:extLst>
                    <a:ext uri="{9D8B030D-6E8A-4147-A177-3AD203B41FA5}">
                      <a16:colId xmlns:a16="http://schemas.microsoft.com/office/drawing/2014/main" val="3964376263"/>
                    </a:ext>
                  </a:extLst>
                </a:gridCol>
                <a:gridCol w="1550746">
                  <a:extLst>
                    <a:ext uri="{9D8B030D-6E8A-4147-A177-3AD203B41FA5}">
                      <a16:colId xmlns:a16="http://schemas.microsoft.com/office/drawing/2014/main" val="1701380584"/>
                    </a:ext>
                  </a:extLst>
                </a:gridCol>
              </a:tblGrid>
              <a:tr h="515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지난 발표에서의 </a:t>
                      </a:r>
                      <a:r>
                        <a:rPr lang="ko-KR" altLang="en-US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지적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지적 사항에 대한 </a:t>
                      </a:r>
                      <a:r>
                        <a:rPr lang="ko-KR" altLang="en-US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답변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관련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753830"/>
                  </a:ext>
                </a:extLst>
              </a:tr>
              <a:tr h="634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위험상황 판단에 대한 </a:t>
                      </a:r>
                      <a:r>
                        <a:rPr lang="en-US" altLang="ko-KR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Prototyping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가스발생과 추락상황을 인식할 수 있는 </a:t>
                      </a:r>
                      <a:endParaRPr lang="en-US" altLang="ko-KR" sz="1600" b="1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알고리즘 구현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참조 </a:t>
                      </a:r>
                      <a:r>
                        <a:rPr lang="en-US" altLang="ko-KR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Page 20,21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170171"/>
                  </a:ext>
                </a:extLst>
              </a:tr>
              <a:tr h="598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데모 방안 제시</a:t>
                      </a:r>
                      <a:endParaRPr lang="en-US" altLang="ko-KR" sz="1600" b="1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안전모 헬멧과 가스와 추락상황 발생을 </a:t>
                      </a:r>
                      <a:endParaRPr lang="en-US" altLang="ko-KR" sz="1600" b="1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직접 테스트 할 수 있는 환경 구성</a:t>
                      </a:r>
                      <a:endParaRPr lang="en-US" altLang="ko-KR" sz="1600" b="1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참조 </a:t>
                      </a:r>
                      <a:r>
                        <a:rPr lang="en-US" altLang="ko-KR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Page 22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295624"/>
                  </a:ext>
                </a:extLst>
              </a:tr>
              <a:tr h="414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데이터 해석에 대한 기준 및 기술 정립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번의 지적사항에 답변에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참조 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Page 20,21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890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669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720997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248105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A4D16B1-764D-4687-AEC5-9536C174F020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4B89D1-7686-4043-B9CB-094D25DA2C45}"/>
              </a:ext>
            </a:extLst>
          </p:cNvPr>
          <p:cNvSpPr txBox="1"/>
          <p:nvPr/>
        </p:nvSpPr>
        <p:spPr>
          <a:xfrm>
            <a:off x="922989" y="712390"/>
            <a:ext cx="3354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D36DC5B1-E766-4278-9D40-E8235611B36B}"/>
              </a:ext>
            </a:extLst>
          </p:cNvPr>
          <p:cNvSpPr/>
          <p:nvPr/>
        </p:nvSpPr>
        <p:spPr>
          <a:xfrm>
            <a:off x="409654" y="1174042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300" b="1" i="1" dirty="0">
                <a:solidFill>
                  <a:srgbClr val="68BAC6"/>
                </a:solidFill>
                <a:cs typeface="Aharoni" panose="02010803020104030203" pitchFamily="2" charset="-79"/>
              </a:rPr>
              <a:t>졸업연구 개요</a:t>
            </a:r>
            <a:endParaRPr lang="en-US" altLang="ko-KR" sz="1300" b="1" dirty="0">
              <a:solidFill>
                <a:srgbClr val="68BAC6"/>
              </a:solidFill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29E218E3-E986-408F-8815-4B22D8AD0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4" y="1741653"/>
            <a:ext cx="8318717" cy="5116345"/>
          </a:xfrm>
          <a:ln w="127000">
            <a:solidFill>
              <a:schemeClr val="tx1">
                <a:lumMod val="65000"/>
                <a:lumOff val="3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800" dirty="0">
                <a:latin typeface="+mj-ea"/>
                <a:ea typeface="+mj-ea"/>
              </a:rPr>
              <a:t>                             </a:t>
            </a:r>
            <a:endParaRPr lang="en-US" altLang="ko-KR" sz="1800" dirty="0"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en-US" altLang="ko-KR" sz="2000" b="1" dirty="0">
                <a:latin typeface="+mj-ea"/>
                <a:ea typeface="+mj-ea"/>
              </a:rPr>
              <a:t>           </a:t>
            </a:r>
          </a:p>
          <a:p>
            <a:pPr marL="0" indent="0" algn="ctr">
              <a:buNone/>
            </a:pPr>
            <a:endParaRPr lang="en-US" altLang="ko-KR" sz="3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ko-KR" altLang="en-US" sz="3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개발 배경</a:t>
            </a:r>
            <a:endParaRPr lang="en-US" altLang="ko-KR" sz="1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 algn="ctr">
              <a:buNone/>
            </a:pPr>
            <a:endParaRPr lang="en-US" altLang="ko-KR" sz="1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 algn="ctr">
              <a:buNone/>
            </a:pPr>
            <a:endParaRPr lang="en-US" altLang="ko-KR" sz="1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 algn="ctr"/>
            <a:r>
              <a:rPr lang="en-US" altLang="ko-KR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OECD </a:t>
            </a:r>
            <a:r>
              <a:rPr lang="ko-KR" altLang="en-US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국가 중 산업 재해 사망자 최다</a:t>
            </a:r>
            <a:endParaRPr lang="en-US" altLang="ko-KR" sz="2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 algn="ctr"/>
            <a:endParaRPr lang="en-US" altLang="ko-KR" sz="2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 algn="ctr"/>
            <a:r>
              <a:rPr lang="ko-KR" altLang="en-US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시간 경과에도 재해자</a:t>
            </a:r>
            <a:r>
              <a:rPr lang="en-US" altLang="ko-KR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사망자 수 정체</a:t>
            </a:r>
            <a:endParaRPr lang="en-US" altLang="ko-KR" sz="2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2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2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7AB28-78D0-4D0C-8939-A8B18523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6A35D1-4E77-4E48-BCC3-52A77BD4C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071" y="1680922"/>
            <a:ext cx="3873283" cy="5166961"/>
          </a:xfrm>
          <a:prstGeom prst="rect">
            <a:avLst/>
          </a:prstGeom>
        </p:spPr>
      </p:pic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93B983FC-E981-4ED6-BC04-8328D62068E9}"/>
              </a:ext>
            </a:extLst>
          </p:cNvPr>
          <p:cNvSpPr txBox="1">
            <a:spLocks/>
          </p:cNvSpPr>
          <p:nvPr/>
        </p:nvSpPr>
        <p:spPr>
          <a:xfrm>
            <a:off x="9352567" y="6363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solidFill>
                  <a:schemeClr val="bg1"/>
                </a:solidFill>
              </a:rPr>
              <a:t>4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720997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248105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A4D16B1-764D-4687-AEC5-9536C174F020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4B89D1-7686-4043-B9CB-094D25DA2C45}"/>
              </a:ext>
            </a:extLst>
          </p:cNvPr>
          <p:cNvSpPr txBox="1"/>
          <p:nvPr/>
        </p:nvSpPr>
        <p:spPr>
          <a:xfrm>
            <a:off x="922989" y="712390"/>
            <a:ext cx="3354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D36DC5B1-E766-4278-9D40-E8235611B36B}"/>
              </a:ext>
            </a:extLst>
          </p:cNvPr>
          <p:cNvSpPr/>
          <p:nvPr/>
        </p:nvSpPr>
        <p:spPr>
          <a:xfrm>
            <a:off x="409654" y="1174042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300" b="1" i="1" dirty="0">
                <a:solidFill>
                  <a:srgbClr val="68BAC6"/>
                </a:solidFill>
                <a:cs typeface="Aharoni" panose="02010803020104030203" pitchFamily="2" charset="-79"/>
              </a:rPr>
              <a:t>졸업연구 개요</a:t>
            </a:r>
            <a:endParaRPr lang="en-US" altLang="ko-KR" sz="1300" b="1" dirty="0">
              <a:solidFill>
                <a:srgbClr val="68BAC6"/>
              </a:solidFill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29E218E3-E986-408F-8815-4B22D8AD0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4" y="1741653"/>
            <a:ext cx="4164121" cy="5116345"/>
          </a:xfrm>
          <a:ln w="127000">
            <a:solidFill>
              <a:schemeClr val="tx1">
                <a:lumMod val="65000"/>
                <a:lumOff val="3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800" dirty="0">
                <a:latin typeface="+mj-ea"/>
                <a:ea typeface="+mj-ea"/>
              </a:rPr>
              <a:t>                             </a:t>
            </a:r>
            <a:endParaRPr lang="en-US" altLang="ko-KR" sz="2000" b="1" dirty="0"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ko-KR" altLang="en-US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개발 배경</a:t>
            </a:r>
            <a:endParaRPr lang="en-US" altLang="ko-KR" sz="2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>
              <a:buNone/>
            </a:pPr>
            <a:endParaRPr lang="en-US" altLang="ko-KR" sz="1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r>
              <a:rPr lang="en-US" altLang="ko-KR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OECD </a:t>
            </a:r>
            <a:r>
              <a:rPr lang="ko-KR" altLang="en-US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국가 중 재해 사망자 최다</a:t>
            </a:r>
            <a:endParaRPr lang="en-US" altLang="ko-KR" sz="1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r>
              <a:rPr lang="ko-KR" altLang="en-US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시간 경과에도 재해자</a:t>
            </a:r>
            <a:r>
              <a:rPr lang="en-US" altLang="ko-KR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, </a:t>
            </a:r>
            <a:r>
              <a:rPr lang="ko-KR" altLang="en-US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사망자 수 정체</a:t>
            </a:r>
            <a:endParaRPr lang="en-US" altLang="ko-KR" sz="1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indent="0" fontAlgn="base">
              <a:buNone/>
            </a:pPr>
            <a:endParaRPr lang="en-US" altLang="ko-KR" sz="1800" b="1" dirty="0"/>
          </a:p>
          <a:p>
            <a:pPr marL="0" indent="0" fontAlgn="base">
              <a:buNone/>
            </a:pPr>
            <a:r>
              <a:rPr lang="en-US" altLang="ko-KR" sz="1800" b="1" dirty="0">
                <a:solidFill>
                  <a:srgbClr val="FF0000"/>
                </a:solidFill>
              </a:rPr>
              <a:t>1.  </a:t>
            </a:r>
            <a:r>
              <a:rPr lang="ko-KR" altLang="en-US" sz="1800" b="1" dirty="0">
                <a:solidFill>
                  <a:srgbClr val="FF0000"/>
                </a:solidFill>
              </a:rPr>
              <a:t>폭발</a:t>
            </a:r>
            <a:r>
              <a:rPr lang="en-US" altLang="ko-KR" sz="1800" b="1" dirty="0">
                <a:solidFill>
                  <a:srgbClr val="FF0000"/>
                </a:solidFill>
              </a:rPr>
              <a:t>·</a:t>
            </a:r>
            <a:r>
              <a:rPr lang="ko-KR" altLang="en-US" sz="1800" b="1" dirty="0">
                <a:solidFill>
                  <a:srgbClr val="FF0000"/>
                </a:solidFill>
              </a:rPr>
              <a:t>파열</a:t>
            </a:r>
            <a:endParaRPr lang="en-US" altLang="ko-KR" sz="1800" b="1" dirty="0">
              <a:solidFill>
                <a:srgbClr val="FF0000"/>
              </a:solidFill>
            </a:endParaRPr>
          </a:p>
          <a:p>
            <a:pPr marL="342900" indent="-342900" fontAlgn="base">
              <a:buAutoNum type="arabicPeriod" startAt="2"/>
            </a:pPr>
            <a:r>
              <a:rPr lang="ko-KR" altLang="en-US" sz="1800" b="1" dirty="0">
                <a:solidFill>
                  <a:srgbClr val="FF0000"/>
                </a:solidFill>
              </a:rPr>
              <a:t>화재</a:t>
            </a:r>
            <a:endParaRPr lang="en-US" altLang="ko-KR" sz="1800" b="1" dirty="0">
              <a:solidFill>
                <a:srgbClr val="FF0000"/>
              </a:solidFill>
            </a:endParaRPr>
          </a:p>
          <a:p>
            <a:pPr marL="342900" indent="-342900" fontAlgn="base">
              <a:buAutoNum type="arabicPeriod" startAt="3"/>
            </a:pPr>
            <a:r>
              <a:rPr lang="ko-KR" altLang="en-US" sz="1800" b="1" dirty="0">
                <a:solidFill>
                  <a:srgbClr val="FF0000"/>
                </a:solidFill>
              </a:rPr>
              <a:t>이상온도접촉</a:t>
            </a:r>
            <a:endParaRPr lang="en-US" altLang="ko-KR" sz="1800" b="1" dirty="0">
              <a:solidFill>
                <a:srgbClr val="FF0000"/>
              </a:solidFill>
            </a:endParaRPr>
          </a:p>
          <a:p>
            <a:pPr marL="342900" indent="-342900" fontAlgn="base">
              <a:buAutoNum type="arabicPeriod" startAt="3"/>
            </a:pPr>
            <a:r>
              <a:rPr lang="ko-KR" altLang="en-US" sz="1800" b="1" dirty="0">
                <a:solidFill>
                  <a:srgbClr val="FF0000"/>
                </a:solidFill>
              </a:rPr>
              <a:t>화학물질누출</a:t>
            </a:r>
            <a:endParaRPr lang="en-US" altLang="ko-KR" sz="1800" b="1" dirty="0">
              <a:solidFill>
                <a:srgbClr val="FF0000"/>
              </a:solidFill>
            </a:endParaRPr>
          </a:p>
          <a:p>
            <a:pPr marL="342900" indent="-342900" fontAlgn="base">
              <a:buAutoNum type="arabicPeriod" startAt="3"/>
            </a:pPr>
            <a:r>
              <a:rPr lang="ko-KR" altLang="en-US" sz="1800" b="1" dirty="0"/>
              <a:t>무너짐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감전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빠짐</a:t>
            </a:r>
            <a:r>
              <a:rPr lang="en-US" altLang="ko-KR" sz="1800" b="1" dirty="0"/>
              <a:t>·</a:t>
            </a:r>
            <a:r>
              <a:rPr lang="ko-KR" altLang="en-US" sz="1800" b="1" dirty="0"/>
              <a:t>익사 둥</a:t>
            </a:r>
          </a:p>
          <a:p>
            <a:pPr marL="171450" lvl="1" indent="-171450"/>
            <a:endParaRPr lang="en-US" altLang="ko-KR" sz="1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600" dirty="0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4F6856-1DEB-4C7A-84ED-5606C0E08C78}"/>
              </a:ext>
            </a:extLst>
          </p:cNvPr>
          <p:cNvGrpSpPr/>
          <p:nvPr/>
        </p:nvGrpSpPr>
        <p:grpSpPr>
          <a:xfrm>
            <a:off x="4118849" y="1731326"/>
            <a:ext cx="8055797" cy="5116345"/>
            <a:chOff x="4118849" y="1731326"/>
            <a:chExt cx="8055797" cy="511634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5C23349-6532-4F7B-B3BB-F3A83A2D0545}"/>
                </a:ext>
              </a:extLst>
            </p:cNvPr>
            <p:cNvGrpSpPr/>
            <p:nvPr/>
          </p:nvGrpSpPr>
          <p:grpSpPr>
            <a:xfrm>
              <a:off x="4118849" y="2148542"/>
              <a:ext cx="7717651" cy="4395298"/>
              <a:chOff x="3166158" y="2664343"/>
              <a:chExt cx="8645422" cy="3341820"/>
            </a:xfrm>
          </p:grpSpPr>
          <p:graphicFrame>
            <p:nvGraphicFramePr>
              <p:cNvPr id="37" name="차트 36">
                <a:extLst>
                  <a:ext uri="{FF2B5EF4-FFF2-40B4-BE49-F238E27FC236}">
                    <a16:creationId xmlns:a16="http://schemas.microsoft.com/office/drawing/2014/main" id="{BA54D18B-8A8F-4DB5-8480-3F55ECDAFC4E}"/>
                  </a:ext>
                </a:extLst>
              </p:cNvPr>
              <p:cNvGraphicFramePr/>
              <p:nvPr>
                <p:extLst/>
              </p:nvPr>
            </p:nvGraphicFramePr>
            <p:xfrm>
              <a:off x="9330088" y="2922522"/>
              <a:ext cx="2481492" cy="281044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7880F92F-E514-452A-8A19-2F0042A04BA8}"/>
                  </a:ext>
                </a:extLst>
              </p:cNvPr>
              <p:cNvGrpSpPr/>
              <p:nvPr/>
            </p:nvGrpSpPr>
            <p:grpSpPr>
              <a:xfrm>
                <a:off x="3166158" y="2742263"/>
                <a:ext cx="6196066" cy="3263900"/>
                <a:chOff x="3592703" y="4171325"/>
                <a:chExt cx="4474222" cy="2080754"/>
              </a:xfrm>
            </p:grpSpPr>
            <p:graphicFrame>
              <p:nvGraphicFramePr>
                <p:cNvPr id="42" name="개체 41">
                  <a:extLst>
                    <a:ext uri="{FF2B5EF4-FFF2-40B4-BE49-F238E27FC236}">
                      <a16:creationId xmlns:a16="http://schemas.microsoft.com/office/drawing/2014/main" id="{CE742B19-8929-4D63-9C2D-42438F391DD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4643016"/>
                    </p:ext>
                  </p:extLst>
                </p:nvPr>
              </p:nvGraphicFramePr>
              <p:xfrm>
                <a:off x="3592703" y="4171325"/>
                <a:ext cx="4474222" cy="208075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251" name="차트" r:id="rId4" imgW="5746812" imgH="2482675" progId="Excel.Chart.8">
                        <p:embed/>
                      </p:oleObj>
                    </mc:Choice>
                    <mc:Fallback>
                      <p:oleObj name="차트" r:id="rId4" imgW="5746812" imgH="2482675" progId="Excel.Chart.8">
                        <p:embed/>
                        <p:pic>
                          <p:nvPicPr>
                            <p:cNvPr id="42" name="개체 41">
                              <a:extLst>
                                <a:ext uri="{FF2B5EF4-FFF2-40B4-BE49-F238E27FC236}">
                                  <a16:creationId xmlns:a16="http://schemas.microsoft.com/office/drawing/2014/main" id="{CE742B19-8929-4D63-9C2D-42438F391DD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592703" y="4171325"/>
                              <a:ext cx="4474222" cy="208075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93BE800-F5CB-4414-B9B8-CBE848A67615}"/>
                    </a:ext>
                  </a:extLst>
                </p:cNvPr>
                <p:cNvSpPr txBox="1"/>
                <p:nvPr/>
              </p:nvSpPr>
              <p:spPr>
                <a:xfrm>
                  <a:off x="4788248" y="6066563"/>
                  <a:ext cx="2143691" cy="1342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/>
                    <a:t>&lt;2016 </a:t>
                  </a:r>
                  <a:r>
                    <a:rPr lang="ko-KR" altLang="en-US" sz="1200" dirty="0"/>
                    <a:t>산업재해 사망자 요인 분류</a:t>
                  </a:r>
                  <a:r>
                    <a:rPr lang="en-US" altLang="ko-KR" sz="1200" dirty="0"/>
                    <a:t>&gt;</a:t>
                  </a:r>
                  <a:endParaRPr lang="ko-KR" altLang="en-US" sz="1200" dirty="0"/>
                </a:p>
              </p:txBody>
            </p:sp>
          </p:grp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5B95C4B4-A4E4-409C-AA4C-F542BD9198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6890" y="2664343"/>
                <a:ext cx="0" cy="3151321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32F36CFA-8FEA-409A-8BF4-FFE745F802AD}"/>
                  </a:ext>
                </a:extLst>
              </p:cNvPr>
              <p:cNvSpPr/>
              <p:nvPr/>
            </p:nvSpPr>
            <p:spPr>
              <a:xfrm>
                <a:off x="8174627" y="3772324"/>
                <a:ext cx="502648" cy="1960639"/>
              </a:xfrm>
              <a:prstGeom prst="roundRect">
                <a:avLst/>
              </a:prstGeom>
              <a:noFill/>
              <a:ln w="127000" cmpd="sng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내용 개체 틀 2">
              <a:extLst>
                <a:ext uri="{FF2B5EF4-FFF2-40B4-BE49-F238E27FC236}">
                  <a16:creationId xmlns:a16="http://schemas.microsoft.com/office/drawing/2014/main" id="{FB1ECD89-2684-4B72-8ECC-7C6AD178DC01}"/>
                </a:ext>
              </a:extLst>
            </p:cNvPr>
            <p:cNvSpPr txBox="1">
              <a:spLocks/>
            </p:cNvSpPr>
            <p:nvPr/>
          </p:nvSpPr>
          <p:spPr>
            <a:xfrm>
              <a:off x="4271101" y="1731326"/>
              <a:ext cx="7903545" cy="5116345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ko-KR" altLang="en-US" sz="1800" dirty="0">
                  <a:latin typeface="+mj-ea"/>
                  <a:ea typeface="+mj-ea"/>
                </a:rPr>
                <a:t>                             </a:t>
              </a:r>
              <a:endParaRPr lang="en-US" altLang="ko-KR" sz="1800" dirty="0">
                <a:latin typeface="+mj-ea"/>
                <a:ea typeface="+mj-ea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2000" b="1" dirty="0">
                  <a:latin typeface="+mj-ea"/>
                  <a:ea typeface="+mj-ea"/>
                </a:rPr>
                <a:t>           </a:t>
              </a:r>
            </a:p>
            <a:p>
              <a:pPr marL="171450" lvl="1" indent="-171450"/>
              <a:endParaRPr lang="en-US" altLang="ko-KR" sz="1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endParaRPr>
            </a:p>
            <a:p>
              <a:pPr marL="171450" lvl="1" indent="-171450"/>
              <a:endParaRPr lang="en-US" altLang="ko-KR" sz="1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altLang="ko-KR" sz="1600" dirty="0">
                <a:latin typeface="+mj-ea"/>
                <a:ea typeface="+mj-ea"/>
              </a:endParaRP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A600846-E5E0-4F87-927B-9D4CECB49E4E}"/>
              </a:ext>
            </a:extLst>
          </p:cNvPr>
          <p:cNvSpPr/>
          <p:nvPr/>
        </p:nvSpPr>
        <p:spPr>
          <a:xfrm>
            <a:off x="7710954" y="3605803"/>
            <a:ext cx="448707" cy="2578713"/>
          </a:xfrm>
          <a:prstGeom prst="roundRect">
            <a:avLst/>
          </a:prstGeom>
          <a:noFill/>
          <a:ln w="127000" cmpd="sng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슬라이드 번호 개체 틀 2">
            <a:extLst>
              <a:ext uri="{FF2B5EF4-FFF2-40B4-BE49-F238E27FC236}">
                <a16:creationId xmlns:a16="http://schemas.microsoft.com/office/drawing/2014/main" id="{93B983FC-E981-4ED6-BC04-8328D620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912" y="6371605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5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40">
            <a:extLst>
              <a:ext uri="{FF2B5EF4-FFF2-40B4-BE49-F238E27FC236}">
                <a16:creationId xmlns:a16="http://schemas.microsoft.com/office/drawing/2014/main" id="{32F36CFA-8FEA-409A-8BF4-FFE745F802AD}"/>
              </a:ext>
            </a:extLst>
          </p:cNvPr>
          <p:cNvSpPr/>
          <p:nvPr/>
        </p:nvSpPr>
        <p:spPr>
          <a:xfrm>
            <a:off x="4688400" y="3221755"/>
            <a:ext cx="448707" cy="2939345"/>
          </a:xfrm>
          <a:prstGeom prst="roundRect">
            <a:avLst/>
          </a:prstGeom>
          <a:noFill/>
          <a:ln w="127000" cmpd="sng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227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-28304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48155" y="1131079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개발 목표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grpSp>
        <p:nvGrpSpPr>
          <p:cNvPr id="71" name="그룹 70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73" name="자유형 72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B1C09462-8084-4A4A-BE9C-F80A2233C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55" y="2334731"/>
            <a:ext cx="6151028" cy="3913669"/>
          </a:xfrm>
        </p:spPr>
        <p:txBody>
          <a:bodyPr>
            <a:noAutofit/>
          </a:bodyPr>
          <a:lstStyle/>
          <a:p>
            <a:pPr marL="0" lvl="1" indent="0" algn="ctr">
              <a:buNone/>
            </a:pPr>
            <a:r>
              <a:rPr lang="ko-KR" altLang="en-US" sz="2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개발 목표</a:t>
            </a: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r>
              <a:rPr lang="ko-KR" altLang="en-US" sz="1500" b="1" dirty="0" err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</a:rPr>
              <a:t>아두이노로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</a:rPr>
              <a:t> 입력 받은 정보를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</a:rPr>
              <a:t>블루투스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</a:rPr>
              <a:t>를 통해 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핸드폰으로 전송  기능 구현</a:t>
            </a: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질식 사고</a:t>
            </a:r>
            <a:r>
              <a:rPr lang="en-US" altLang="ko-KR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, 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폭발 예방을 위해 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유해 가스 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여부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를 측정하여 자동 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알림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기능 구현</a:t>
            </a: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추락 사고 예방을 위해 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가속도와 기울기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를 측정하여 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알림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기능 구현</a:t>
            </a: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근로자의 위치를 알려주기 위해 스마트폰 </a:t>
            </a:r>
            <a:r>
              <a:rPr lang="en-US" altLang="ko-KR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GPS</a:t>
            </a:r>
            <a:r>
              <a:rPr lang="en-US" altLang="ko-KR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기능 연동</a:t>
            </a: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>
              <a:buNone/>
            </a:pP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적외선 센서를 바탕으로 근로자의 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출근부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자동 작성 기능</a:t>
            </a: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작업인력의 상태를 관리자가 볼 수 있도록 </a:t>
            </a:r>
            <a:r>
              <a:rPr lang="en-US" altLang="ko-KR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Application, Web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구현</a:t>
            </a: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>
              <a:buNone/>
            </a:pP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>
              <a:buNone/>
            </a:pP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>
              <a:buNone/>
            </a:pP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457200" lvl="1" indent="0">
              <a:buNone/>
            </a:pPr>
            <a:endParaRPr lang="en-US" altLang="ko-KR" sz="1500" b="1" dirty="0">
              <a:solidFill>
                <a:srgbClr val="002060"/>
              </a:solidFill>
              <a:latin typeface="+mj-lt"/>
              <a:ea typeface="+mj-ea"/>
            </a:endParaRPr>
          </a:p>
          <a:p>
            <a:pPr marL="0" indent="0">
              <a:buNone/>
            </a:pPr>
            <a:endParaRPr lang="en-US" altLang="ko-KR" sz="1500" b="1" dirty="0">
              <a:solidFill>
                <a:srgbClr val="002060"/>
              </a:solidFill>
              <a:latin typeface="+mj-lt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2FD42C-999C-4B89-84BA-5A1425DD2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08" y="2788170"/>
            <a:ext cx="4125808" cy="3103376"/>
          </a:xfrm>
          <a:prstGeom prst="rect">
            <a:avLst/>
          </a:prstGeom>
        </p:spPr>
      </p:pic>
      <p:sp>
        <p:nvSpPr>
          <p:cNvPr id="58" name="슬라이드 번호 개체 틀 2">
            <a:extLst>
              <a:ext uri="{FF2B5EF4-FFF2-40B4-BE49-F238E27FC236}">
                <a16:creationId xmlns:a16="http://schemas.microsoft.com/office/drawing/2014/main" id="{F8855032-BA92-4202-8841-08476408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204" y="6316900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4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8B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403910" y="1184153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관련 사례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E1AC0F2-2CA4-4E31-92DA-5F887D7BD92F}"/>
              </a:ext>
            </a:extLst>
          </p:cNvPr>
          <p:cNvGrpSpPr/>
          <p:nvPr/>
        </p:nvGrpSpPr>
        <p:grpSpPr>
          <a:xfrm>
            <a:off x="320116" y="246884"/>
            <a:ext cx="4311553" cy="773283"/>
            <a:chOff x="1066800" y="373152"/>
            <a:chExt cx="4311553" cy="77328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99D6177-6328-4ED5-B28B-3CF201E91143}"/>
                </a:ext>
              </a:extLst>
            </p:cNvPr>
            <p:cNvSpPr txBox="1"/>
            <p:nvPr/>
          </p:nvSpPr>
          <p:spPr>
            <a:xfrm>
              <a:off x="1066800" y="373152"/>
              <a:ext cx="43115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Smart Safety Helmet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AD6029F-FCB5-475C-8D5A-A5B45B036516}"/>
                </a:ext>
              </a:extLst>
            </p:cNvPr>
            <p:cNvSpPr txBox="1"/>
            <p:nvPr/>
          </p:nvSpPr>
          <p:spPr>
            <a:xfrm>
              <a:off x="1669673" y="838658"/>
              <a:ext cx="34154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+mj-ea"/>
                  <a:ea typeface="맑은 고딕" panose="020B0503020000020004" pitchFamily="50" charset="-127"/>
                </a:rPr>
                <a:t>작업 인력의 안전을 위한 최고의 선택</a:t>
              </a:r>
              <a:r>
                <a:rPr lang="en-US" altLang="ko-KR" sz="14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+mj-ea"/>
                  <a:ea typeface="맑은 고딕" panose="020B0503020000020004" pitchFamily="50" charset="-127"/>
                </a:rPr>
                <a:t>!</a:t>
              </a:r>
              <a:endPara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23D9133-2D0A-451A-BDA9-B0AEF363F27E}"/>
              </a:ext>
            </a:extLst>
          </p:cNvPr>
          <p:cNvSpPr txBox="1"/>
          <p:nvPr/>
        </p:nvSpPr>
        <p:spPr>
          <a:xfrm>
            <a:off x="-384684" y="4310645"/>
            <a:ext cx="4578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맑은"/>
                <a:ea typeface="+mj-ea"/>
              </a:rPr>
              <a:t>한성 </a:t>
            </a:r>
            <a:r>
              <a:rPr lang="en-US" altLang="ko-KR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맑은"/>
                <a:ea typeface="+mj-ea"/>
              </a:rPr>
              <a:t>SAFETY </a:t>
            </a:r>
            <a:r>
              <a:rPr lang="ko-KR" altLang="en-US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맑은"/>
                <a:ea typeface="+mj-ea"/>
              </a:rPr>
              <a:t>사 안전모</a:t>
            </a:r>
            <a:endParaRPr lang="en-US" altLang="ko-KR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맑은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73B3F-8F1C-4C37-AEA3-20613757CF32}"/>
              </a:ext>
            </a:extLst>
          </p:cNvPr>
          <p:cNvSpPr txBox="1"/>
          <p:nvPr/>
        </p:nvSpPr>
        <p:spPr>
          <a:xfrm>
            <a:off x="604189" y="2169889"/>
            <a:ext cx="457800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E3F0A8-F6F8-4232-B1FF-6C619E6CC494}"/>
              </a:ext>
            </a:extLst>
          </p:cNvPr>
          <p:cNvSpPr txBox="1"/>
          <p:nvPr/>
        </p:nvSpPr>
        <p:spPr>
          <a:xfrm>
            <a:off x="-676694" y="1770796"/>
            <a:ext cx="4578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맑은"/>
                <a:ea typeface="+mj-ea"/>
              </a:rPr>
              <a:t>Y&amp;K </a:t>
            </a:r>
            <a:r>
              <a:rPr lang="ko-KR" altLang="en-US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맑은"/>
                <a:ea typeface="+mj-ea"/>
              </a:rPr>
              <a:t>사의 안전모</a:t>
            </a:r>
            <a:endParaRPr lang="en-US" altLang="ko-KR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맑은"/>
              <a:ea typeface="+mj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0733FA5-6BFE-4D8A-AA23-D981CB0080C9}"/>
              </a:ext>
            </a:extLst>
          </p:cNvPr>
          <p:cNvGrpSpPr/>
          <p:nvPr/>
        </p:nvGrpSpPr>
        <p:grpSpPr>
          <a:xfrm>
            <a:off x="7248801" y="3732584"/>
            <a:ext cx="3790396" cy="2810062"/>
            <a:chOff x="8500818" y="2509914"/>
            <a:chExt cx="3632760" cy="268530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377FE-B594-4853-8E6A-0AD0D3C844AB}"/>
                </a:ext>
              </a:extLst>
            </p:cNvPr>
            <p:cNvSpPr txBox="1"/>
            <p:nvPr/>
          </p:nvSpPr>
          <p:spPr>
            <a:xfrm>
              <a:off x="8500818" y="4915808"/>
              <a:ext cx="3632760" cy="2794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한성 </a:t>
              </a:r>
              <a:r>
                <a:rPr lang="en-US" altLang="ko-KR" sz="1300" b="1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SAFETY</a:t>
              </a:r>
              <a:r>
                <a:rPr lang="ko-KR" altLang="en-US" sz="1300" b="1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 사의 안전모 스마트 무전기 헤드셋</a:t>
              </a:r>
              <a:endParaRPr lang="en-US" altLang="ko-KR" sz="13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9DEFECA-34A9-4F84-98D8-38A3FAE2F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2774" y="2509914"/>
              <a:ext cx="2431045" cy="2310445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36E9C4F-C671-447F-A8FD-F02237EFF0BD}"/>
              </a:ext>
            </a:extLst>
          </p:cNvPr>
          <p:cNvGrpSpPr/>
          <p:nvPr/>
        </p:nvGrpSpPr>
        <p:grpSpPr>
          <a:xfrm>
            <a:off x="6598652" y="627355"/>
            <a:ext cx="5090695" cy="2972617"/>
            <a:chOff x="5817389" y="413266"/>
            <a:chExt cx="5090695" cy="297261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B58D1C9-3003-4841-B33C-7B2A0FF0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755" y="413266"/>
              <a:ext cx="3557920" cy="262224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9B2B7D-253E-4E3B-BDAC-04C73222CD8E}"/>
                </a:ext>
              </a:extLst>
            </p:cNvPr>
            <p:cNvSpPr txBox="1"/>
            <p:nvPr/>
          </p:nvSpPr>
          <p:spPr>
            <a:xfrm>
              <a:off x="5817389" y="3093495"/>
              <a:ext cx="5090695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Y&amp;K</a:t>
              </a:r>
              <a:r>
                <a:rPr lang="ko-KR" altLang="en-US" sz="1300" b="1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 사의 안전모 스마트 헬멧 </a:t>
              </a:r>
              <a:r>
                <a:rPr lang="en-US" altLang="ko-KR" sz="1300" b="1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SAGA</a:t>
              </a:r>
            </a:p>
          </p:txBody>
        </p:sp>
      </p:grpSp>
      <p:sp>
        <p:nvSpPr>
          <p:cNvPr id="19" name="슬라이드 번호 개체 틀 2">
            <a:extLst>
              <a:ext uri="{FF2B5EF4-FFF2-40B4-BE49-F238E27FC236}">
                <a16:creationId xmlns:a16="http://schemas.microsoft.com/office/drawing/2014/main" id="{93B983FC-E981-4ED6-BC04-8328D620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706" y="6335198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bg1"/>
                </a:solidFill>
              </a:rPr>
              <a:t>7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0D9899-F0CA-4D0F-9A15-C5AA63CAE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388377"/>
              </p:ext>
            </p:extLst>
          </p:nvPr>
        </p:nvGraphicFramePr>
        <p:xfrm>
          <a:off x="238215" y="2195589"/>
          <a:ext cx="5328158" cy="1398588"/>
        </p:xfrm>
        <a:graphic>
          <a:graphicData uri="http://schemas.openxmlformats.org/drawingml/2006/table">
            <a:tbl>
              <a:tblPr/>
              <a:tblGrid>
                <a:gridCol w="2664079">
                  <a:extLst>
                    <a:ext uri="{9D8B030D-6E8A-4147-A177-3AD203B41FA5}">
                      <a16:colId xmlns:a16="http://schemas.microsoft.com/office/drawing/2014/main" val="938688934"/>
                    </a:ext>
                  </a:extLst>
                </a:gridCol>
                <a:gridCol w="2664079">
                  <a:extLst>
                    <a:ext uri="{9D8B030D-6E8A-4147-A177-3AD203B41FA5}">
                      <a16:colId xmlns:a16="http://schemas.microsoft.com/office/drawing/2014/main" val="2102247985"/>
                    </a:ext>
                  </a:extLst>
                </a:gridCol>
              </a:tblGrid>
              <a:tr h="3326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장점 </a:t>
                      </a:r>
                      <a:endParaRPr lang="en-US" altLang="ko-KR" sz="1800" b="1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단점</a:t>
                      </a:r>
                      <a:endParaRPr lang="en-US" altLang="ko-KR" sz="1800" b="1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411585"/>
                  </a:ext>
                </a:extLst>
              </a:tr>
              <a:tr h="779318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캠코더를 통한 현장상황실시간 전송</a:t>
                      </a:r>
                      <a:endParaRPr lang="en-US" altLang="ko-KR" sz="1600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</a:rPr>
                        <a:t>편리한 의사소통에 중점</a:t>
                      </a:r>
                      <a:endParaRPr lang="en-US" altLang="ko-KR" sz="16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ea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안전을 위한</a:t>
                      </a:r>
                      <a:r>
                        <a:rPr lang="en-US" altLang="ko-KR" sz="16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기능 미비</a:t>
                      </a:r>
                      <a:endParaRPr lang="en-US" altLang="ko-KR" sz="1600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54645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8D13D24-5821-446E-98DD-47F54E338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83294"/>
              </p:ext>
            </p:extLst>
          </p:nvPr>
        </p:nvGraphicFramePr>
        <p:xfrm>
          <a:off x="234084" y="4700773"/>
          <a:ext cx="5328158" cy="1398588"/>
        </p:xfrm>
        <a:graphic>
          <a:graphicData uri="http://schemas.openxmlformats.org/drawingml/2006/table">
            <a:tbl>
              <a:tblPr/>
              <a:tblGrid>
                <a:gridCol w="2664079">
                  <a:extLst>
                    <a:ext uri="{9D8B030D-6E8A-4147-A177-3AD203B41FA5}">
                      <a16:colId xmlns:a16="http://schemas.microsoft.com/office/drawing/2014/main" val="938688934"/>
                    </a:ext>
                  </a:extLst>
                </a:gridCol>
                <a:gridCol w="2664079">
                  <a:extLst>
                    <a:ext uri="{9D8B030D-6E8A-4147-A177-3AD203B41FA5}">
                      <a16:colId xmlns:a16="http://schemas.microsoft.com/office/drawing/2014/main" val="21022479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장점 </a:t>
                      </a:r>
                      <a:endParaRPr lang="en-US" altLang="ko-KR" sz="1800" b="1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단점</a:t>
                      </a:r>
                      <a:endParaRPr lang="en-US" altLang="ko-KR" sz="1800" b="1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411585"/>
                  </a:ext>
                </a:extLst>
              </a:tr>
              <a:tr h="748042"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소음이 심한 작업장 사용 적합</a:t>
                      </a:r>
                      <a:endParaRPr lang="en-US" altLang="ko-KR" sz="1600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전화 겸용으로 사용 가능</a:t>
                      </a:r>
                      <a:endParaRPr lang="en-US" altLang="ko-KR" sz="1600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안전을 위한</a:t>
                      </a:r>
                      <a:r>
                        <a:rPr lang="en-US" altLang="ko-KR" sz="16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기능 미비</a:t>
                      </a:r>
                      <a:endParaRPr lang="en-US" altLang="ko-KR" sz="1600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관리자의 작업 환경 상태 인지 미흡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546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646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그림 125">
            <a:extLst>
              <a:ext uri="{FF2B5EF4-FFF2-40B4-BE49-F238E27FC236}">
                <a16:creationId xmlns:a16="http://schemas.microsoft.com/office/drawing/2014/main" id="{25C0E957-36F1-4F62-99D8-D754E651B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878" y="3822213"/>
            <a:ext cx="562569" cy="527985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-28304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48155" y="1131079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시스템 시나리오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grpSp>
        <p:nvGrpSpPr>
          <p:cNvPr id="71" name="그룹 70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73" name="자유형 72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281" name="직사각형 280"/>
          <p:cNvSpPr/>
          <p:nvPr/>
        </p:nvSpPr>
        <p:spPr>
          <a:xfrm>
            <a:off x="1380623" y="2897208"/>
            <a:ext cx="1583103" cy="324487"/>
          </a:xfrm>
          <a:prstGeom prst="rect">
            <a:avLst/>
          </a:prstGeom>
          <a:solidFill>
            <a:srgbClr val="008FD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Scenario 1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3093200" y="2897208"/>
            <a:ext cx="3730323" cy="323165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유해물질 감지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질식사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폭발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</p:txBody>
      </p:sp>
      <p:sp>
        <p:nvSpPr>
          <p:cNvPr id="56" name="슬라이드 번호 개체 틀 2">
            <a:extLst>
              <a:ext uri="{FF2B5EF4-FFF2-40B4-BE49-F238E27FC236}">
                <a16:creationId xmlns:a16="http://schemas.microsoft.com/office/drawing/2014/main" id="{27425C35-35D0-47D0-A653-DDE1AAFB4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4014" y="6329132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8206C5F9-C8EB-47E1-95FE-CF4B4147F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107" y="3803530"/>
            <a:ext cx="639185" cy="678886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402C35F3-7DA3-46A4-8797-B8D7348DCFD7}"/>
              </a:ext>
            </a:extLst>
          </p:cNvPr>
          <p:cNvGrpSpPr/>
          <p:nvPr/>
        </p:nvGrpSpPr>
        <p:grpSpPr>
          <a:xfrm>
            <a:off x="4892963" y="3336603"/>
            <a:ext cx="1385957" cy="1554627"/>
            <a:chOff x="6434658" y="5381438"/>
            <a:chExt cx="2380735" cy="1678864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8A3606BD-F910-480B-8BD0-434381D4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58" y="5872007"/>
              <a:ext cx="1318522" cy="1188295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C686819-176E-435B-B422-0FC389F3BFAC}"/>
                </a:ext>
              </a:extLst>
            </p:cNvPr>
            <p:cNvSpPr txBox="1"/>
            <p:nvPr/>
          </p:nvSpPr>
          <p:spPr>
            <a:xfrm>
              <a:off x="7615743" y="5381438"/>
              <a:ext cx="1199650" cy="255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블루투스</a:t>
              </a:r>
            </a:p>
          </p:txBody>
        </p:sp>
      </p:grpSp>
      <p:pic>
        <p:nvPicPr>
          <p:cNvPr id="84" name="그림 83">
            <a:extLst>
              <a:ext uri="{FF2B5EF4-FFF2-40B4-BE49-F238E27FC236}">
                <a16:creationId xmlns:a16="http://schemas.microsoft.com/office/drawing/2014/main" id="{7C1B49B1-745B-448B-AEC2-10520CA85D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912" y="3391732"/>
            <a:ext cx="523573" cy="52357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DAEA7CD3-4321-4B6A-BF52-0076114CD7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83" y="4034668"/>
            <a:ext cx="954726" cy="95472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AEAF31C0-F8A5-433D-B08F-F807243A3E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85" y="4391247"/>
            <a:ext cx="400192" cy="40019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6689B65A-C3BE-45CF-B77D-42DAA9E13D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21" y="4396462"/>
            <a:ext cx="400192" cy="400192"/>
          </a:xfrm>
          <a:prstGeom prst="rect">
            <a:avLst/>
          </a:prstGeom>
        </p:spPr>
      </p:pic>
      <p:pic>
        <p:nvPicPr>
          <p:cNvPr id="7174" name="Picture 6" descr="유해가스 아이콘에 대한 이미지 검색결과">
            <a:extLst>
              <a:ext uri="{FF2B5EF4-FFF2-40B4-BE49-F238E27FC236}">
                <a16:creationId xmlns:a16="http://schemas.microsoft.com/office/drawing/2014/main" id="{DFA8E371-9143-4C23-873C-789CEFC68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61" y="3803530"/>
            <a:ext cx="1185864" cy="118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37500AF-365F-4073-92B0-C14A2A73506D}"/>
              </a:ext>
            </a:extLst>
          </p:cNvPr>
          <p:cNvSpPr/>
          <p:nvPr/>
        </p:nvSpPr>
        <p:spPr>
          <a:xfrm>
            <a:off x="1593144" y="4377275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C4F93E06-033A-4A7A-A10B-7E5780003DA0}"/>
              </a:ext>
            </a:extLst>
          </p:cNvPr>
          <p:cNvSpPr/>
          <p:nvPr/>
        </p:nvSpPr>
        <p:spPr>
          <a:xfrm>
            <a:off x="3956481" y="4567870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3F098F6F-743F-4980-A5BF-F8BA799E3AB3}"/>
              </a:ext>
            </a:extLst>
          </p:cNvPr>
          <p:cNvSpPr/>
          <p:nvPr/>
        </p:nvSpPr>
        <p:spPr>
          <a:xfrm rot="10800000">
            <a:off x="3956481" y="4285369"/>
            <a:ext cx="606143" cy="2140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B0197CE-22A5-4D2B-B53F-CB25F3657DA2}"/>
              </a:ext>
            </a:extLst>
          </p:cNvPr>
          <p:cNvSpPr/>
          <p:nvPr/>
        </p:nvSpPr>
        <p:spPr>
          <a:xfrm>
            <a:off x="7485133" y="2888550"/>
            <a:ext cx="1583103" cy="324487"/>
          </a:xfrm>
          <a:prstGeom prst="rect">
            <a:avLst/>
          </a:prstGeom>
          <a:solidFill>
            <a:srgbClr val="008FD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Scenario 2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F27C343-1610-4EAB-A13D-E23AA7D89581}"/>
              </a:ext>
            </a:extLst>
          </p:cNvPr>
          <p:cNvSpPr/>
          <p:nvPr/>
        </p:nvSpPr>
        <p:spPr>
          <a:xfrm>
            <a:off x="9194110" y="2886303"/>
            <a:ext cx="3730323" cy="323165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출근부 관리</a:t>
            </a:r>
            <a:endParaRPr lang="en-US" altLang="ko-KR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9" name="화살표: 오른쪽 108">
            <a:extLst>
              <a:ext uri="{FF2B5EF4-FFF2-40B4-BE49-F238E27FC236}">
                <a16:creationId xmlns:a16="http://schemas.microsoft.com/office/drawing/2014/main" id="{35D3D99A-B7DC-4ADE-9CBA-553341C5119E}"/>
              </a:ext>
            </a:extLst>
          </p:cNvPr>
          <p:cNvSpPr/>
          <p:nvPr/>
        </p:nvSpPr>
        <p:spPr>
          <a:xfrm>
            <a:off x="8103265" y="4347525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2FCA511A-CC25-42BA-BF5D-CE27D37081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92" y="3943770"/>
            <a:ext cx="954726" cy="954726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A22528C1-D1A7-431F-BDC0-4AF1E6BB1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173" y="3721144"/>
            <a:ext cx="639185" cy="678886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8728B0C9-B254-4493-B011-3C9BB0AFC7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495" y="4307986"/>
            <a:ext cx="400192" cy="400192"/>
          </a:xfrm>
          <a:prstGeom prst="rect">
            <a:avLst/>
          </a:prstGeom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3A03FC7-2060-4F1D-AB6C-792DCA51A3EE}"/>
              </a:ext>
            </a:extLst>
          </p:cNvPr>
          <p:cNvGrpSpPr/>
          <p:nvPr/>
        </p:nvGrpSpPr>
        <p:grpSpPr>
          <a:xfrm>
            <a:off x="7400744" y="3344884"/>
            <a:ext cx="534058" cy="682103"/>
            <a:chOff x="11211956" y="1895134"/>
            <a:chExt cx="882731" cy="783697"/>
          </a:xfrm>
        </p:grpSpPr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44A31A56-5AA4-4503-8469-D648B5090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660" y="1895134"/>
              <a:ext cx="783697" cy="78369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B2BD452-3583-4A00-8C8A-F30B3C807721}"/>
                </a:ext>
              </a:extLst>
            </p:cNvPr>
            <p:cNvSpPr txBox="1"/>
            <p:nvPr/>
          </p:nvSpPr>
          <p:spPr>
            <a:xfrm>
              <a:off x="11211956" y="2157182"/>
              <a:ext cx="882731" cy="289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BD4A7AA-3B45-4086-8B7F-7F31D1064D8A}"/>
              </a:ext>
            </a:extLst>
          </p:cNvPr>
          <p:cNvGrpSpPr/>
          <p:nvPr/>
        </p:nvGrpSpPr>
        <p:grpSpPr>
          <a:xfrm>
            <a:off x="9159449" y="3374255"/>
            <a:ext cx="1385957" cy="1554627"/>
            <a:chOff x="6434658" y="5381438"/>
            <a:chExt cx="2380735" cy="1678864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0291B38A-6F5F-4D69-B5A1-BD42CAC8C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58" y="5872007"/>
              <a:ext cx="1318522" cy="1188295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A4256FE-4F1D-435E-9CFD-F3DA5DD85209}"/>
                </a:ext>
              </a:extLst>
            </p:cNvPr>
            <p:cNvSpPr txBox="1"/>
            <p:nvPr/>
          </p:nvSpPr>
          <p:spPr>
            <a:xfrm>
              <a:off x="7615743" y="5381438"/>
              <a:ext cx="1199650" cy="255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블루투스</a:t>
              </a:r>
            </a:p>
          </p:txBody>
        </p:sp>
      </p:grpSp>
      <p:pic>
        <p:nvPicPr>
          <p:cNvPr id="120" name="그림 119">
            <a:extLst>
              <a:ext uri="{FF2B5EF4-FFF2-40B4-BE49-F238E27FC236}">
                <a16:creationId xmlns:a16="http://schemas.microsoft.com/office/drawing/2014/main" id="{B26B688F-FB18-40FE-9091-9F63597D83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257" y="4309532"/>
            <a:ext cx="400192" cy="400192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D352633-95CE-4659-B06E-4F8C421FA670}"/>
              </a:ext>
            </a:extLst>
          </p:cNvPr>
          <p:cNvCxnSpPr>
            <a:cxnSpLocks/>
          </p:cNvCxnSpPr>
          <p:nvPr/>
        </p:nvCxnSpPr>
        <p:spPr>
          <a:xfrm>
            <a:off x="6110712" y="3429000"/>
            <a:ext cx="0" cy="3429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모서리가 둥근 직사각형 279">
            <a:extLst>
              <a:ext uri="{FF2B5EF4-FFF2-40B4-BE49-F238E27FC236}">
                <a16:creationId xmlns:a16="http://schemas.microsoft.com/office/drawing/2014/main" id="{DD1D0C06-9283-4810-81D3-1E0290CE0469}"/>
              </a:ext>
            </a:extLst>
          </p:cNvPr>
          <p:cNvSpPr/>
          <p:nvPr/>
        </p:nvSpPr>
        <p:spPr>
          <a:xfrm>
            <a:off x="4712052" y="2089163"/>
            <a:ext cx="2767893" cy="363279"/>
          </a:xfrm>
          <a:prstGeom prst="roundRect">
            <a:avLst>
              <a:gd name="adj" fmla="val 6167"/>
            </a:avLst>
          </a:prstGeom>
          <a:solidFill>
            <a:srgbClr val="008FD4"/>
          </a:solidFill>
          <a:ln w="19050">
            <a:solidFill>
              <a:srgbClr val="008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근로자 시나리오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A25F3DD7-5AD2-4932-A326-3BB20124D27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588" y="3909576"/>
            <a:ext cx="847089" cy="911534"/>
          </a:xfrm>
          <a:prstGeom prst="rect">
            <a:avLst/>
          </a:prstGeom>
        </p:spPr>
      </p:pic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F88C1D9B-876A-4810-AF29-81D5A3854165}"/>
              </a:ext>
            </a:extLst>
          </p:cNvPr>
          <p:cNvSpPr/>
          <p:nvPr/>
        </p:nvSpPr>
        <p:spPr>
          <a:xfrm>
            <a:off x="9890965" y="4347525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879E38-20A7-4100-944F-0DDC0C469DDD}"/>
              </a:ext>
            </a:extLst>
          </p:cNvPr>
          <p:cNvSpPr txBox="1"/>
          <p:nvPr/>
        </p:nvSpPr>
        <p:spPr>
          <a:xfrm>
            <a:off x="385525" y="4928882"/>
            <a:ext cx="1365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유독가스 발생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E4E097-7635-42D2-A114-D4F5E4DA37CF}"/>
              </a:ext>
            </a:extLst>
          </p:cNvPr>
          <p:cNvSpPr txBox="1"/>
          <p:nvPr/>
        </p:nvSpPr>
        <p:spPr>
          <a:xfrm>
            <a:off x="2842013" y="4934483"/>
            <a:ext cx="812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안전모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6F4139-B3B1-4740-A6D9-3772FFE10C87}"/>
              </a:ext>
            </a:extLst>
          </p:cNvPr>
          <p:cNvSpPr txBox="1"/>
          <p:nvPr/>
        </p:nvSpPr>
        <p:spPr>
          <a:xfrm>
            <a:off x="4574199" y="4928882"/>
            <a:ext cx="1500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근로자 스마트폰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F11F9A-CC8C-4F60-840E-7F3A2A903040}"/>
              </a:ext>
            </a:extLst>
          </p:cNvPr>
          <p:cNvSpPr txBox="1"/>
          <p:nvPr/>
        </p:nvSpPr>
        <p:spPr>
          <a:xfrm>
            <a:off x="7005120" y="4891230"/>
            <a:ext cx="812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안전모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298680-AC89-41A6-9BDE-831CD68A9BC7}"/>
              </a:ext>
            </a:extLst>
          </p:cNvPr>
          <p:cNvSpPr txBox="1"/>
          <p:nvPr/>
        </p:nvSpPr>
        <p:spPr>
          <a:xfrm>
            <a:off x="8537008" y="4891230"/>
            <a:ext cx="1500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근로자 스마트폰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7A1BCE-8923-48DC-9561-E7F19A94A817}"/>
              </a:ext>
            </a:extLst>
          </p:cNvPr>
          <p:cNvSpPr txBox="1"/>
          <p:nvPr/>
        </p:nvSpPr>
        <p:spPr>
          <a:xfrm>
            <a:off x="10583593" y="4891229"/>
            <a:ext cx="812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243447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-28304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48155" y="1131079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시스템 시나리오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grpSp>
        <p:nvGrpSpPr>
          <p:cNvPr id="71" name="그룹 70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73" name="자유형 72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281" name="직사각형 280"/>
          <p:cNvSpPr/>
          <p:nvPr/>
        </p:nvSpPr>
        <p:spPr>
          <a:xfrm>
            <a:off x="4274292" y="2808134"/>
            <a:ext cx="1583103" cy="324487"/>
          </a:xfrm>
          <a:prstGeom prst="rect">
            <a:avLst/>
          </a:prstGeom>
          <a:solidFill>
            <a:srgbClr val="008FD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Scenario 3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5986869" y="2808134"/>
            <a:ext cx="3730323" cy="323165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추락 알림 기능</a:t>
            </a:r>
            <a:endParaRPr lang="en-US" altLang="ko-KR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6" name="슬라이드 번호 개체 틀 2">
            <a:extLst>
              <a:ext uri="{FF2B5EF4-FFF2-40B4-BE49-F238E27FC236}">
                <a16:creationId xmlns:a16="http://schemas.microsoft.com/office/drawing/2014/main" id="{27425C35-35D0-47D0-A653-DDE1AAFB4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4014" y="6329132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02C35F3-7DA3-46A4-8797-B8D7348DCFD7}"/>
              </a:ext>
            </a:extLst>
          </p:cNvPr>
          <p:cNvGrpSpPr/>
          <p:nvPr/>
        </p:nvGrpSpPr>
        <p:grpSpPr>
          <a:xfrm>
            <a:off x="6432525" y="3738735"/>
            <a:ext cx="1269435" cy="1100360"/>
            <a:chOff x="6634814" y="5242410"/>
            <a:chExt cx="2180579" cy="1188295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8A3606BD-F910-480B-8BD0-434381D4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4814" y="5242410"/>
              <a:ext cx="1318521" cy="1188295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C686819-176E-435B-B422-0FC389F3BFAC}"/>
                </a:ext>
              </a:extLst>
            </p:cNvPr>
            <p:cNvSpPr txBox="1"/>
            <p:nvPr/>
          </p:nvSpPr>
          <p:spPr>
            <a:xfrm>
              <a:off x="7615743" y="5381438"/>
              <a:ext cx="1199650" cy="255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블루투스</a:t>
              </a:r>
            </a:p>
          </p:txBody>
        </p:sp>
      </p:grpSp>
      <p:pic>
        <p:nvPicPr>
          <p:cNvPr id="86" name="그림 85">
            <a:extLst>
              <a:ext uri="{FF2B5EF4-FFF2-40B4-BE49-F238E27FC236}">
                <a16:creationId xmlns:a16="http://schemas.microsoft.com/office/drawing/2014/main" id="{DAEA7CD3-4321-4B6A-BF52-0076114CD7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6228">
            <a:off x="3923791" y="3807536"/>
            <a:ext cx="954726" cy="954726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6689B65A-C3BE-45CF-B77D-42DAA9E13D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29" y="4169330"/>
            <a:ext cx="400192" cy="400192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37500AF-365F-4073-92B0-C14A2A73506D}"/>
              </a:ext>
            </a:extLst>
          </p:cNvPr>
          <p:cNvSpPr/>
          <p:nvPr/>
        </p:nvSpPr>
        <p:spPr>
          <a:xfrm>
            <a:off x="3164352" y="4150143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C4F93E06-033A-4A7A-A10B-7E5780003DA0}"/>
              </a:ext>
            </a:extLst>
          </p:cNvPr>
          <p:cNvSpPr/>
          <p:nvPr/>
        </p:nvSpPr>
        <p:spPr>
          <a:xfrm>
            <a:off x="5517657" y="4148250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모서리가 둥근 직사각형 279">
            <a:extLst>
              <a:ext uri="{FF2B5EF4-FFF2-40B4-BE49-F238E27FC236}">
                <a16:creationId xmlns:a16="http://schemas.microsoft.com/office/drawing/2014/main" id="{DD1D0C06-9283-4810-81D3-1E0290CE0469}"/>
              </a:ext>
            </a:extLst>
          </p:cNvPr>
          <p:cNvSpPr/>
          <p:nvPr/>
        </p:nvSpPr>
        <p:spPr>
          <a:xfrm>
            <a:off x="4748551" y="2097829"/>
            <a:ext cx="2767893" cy="363279"/>
          </a:xfrm>
          <a:prstGeom prst="roundRect">
            <a:avLst>
              <a:gd name="adj" fmla="val 6167"/>
            </a:avLst>
          </a:prstGeom>
          <a:solidFill>
            <a:srgbClr val="008FD4"/>
          </a:solidFill>
          <a:ln w="19050">
            <a:solidFill>
              <a:srgbClr val="008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근로자 시나리오</a:t>
            </a:r>
          </a:p>
        </p:txBody>
      </p:sp>
      <p:pic>
        <p:nvPicPr>
          <p:cNvPr id="43" name="Picture 3" descr="C:\Users\Administrator\Desktop\201506291658_61120009597923_1.jpg">
            <a:extLst>
              <a:ext uri="{FF2B5EF4-FFF2-40B4-BE49-F238E27FC236}">
                <a16:creationId xmlns:a16="http://schemas.microsoft.com/office/drawing/2014/main" id="{9C731A11-634F-47B1-BBF0-F44D5941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003" y="3900722"/>
            <a:ext cx="1572550" cy="57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3E5D763-7E4C-4CE6-A31A-41387857BC15}"/>
              </a:ext>
            </a:extLst>
          </p:cNvPr>
          <p:cNvSpPr txBox="1"/>
          <p:nvPr/>
        </p:nvSpPr>
        <p:spPr>
          <a:xfrm>
            <a:off x="1804410" y="4870169"/>
            <a:ext cx="1346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추락사고 발생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533185-C211-4112-A7D2-A38AFCBD6159}"/>
              </a:ext>
            </a:extLst>
          </p:cNvPr>
          <p:cNvSpPr txBox="1"/>
          <p:nvPr/>
        </p:nvSpPr>
        <p:spPr>
          <a:xfrm>
            <a:off x="4340666" y="4879767"/>
            <a:ext cx="737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안전모</a:t>
            </a:r>
            <a:endParaRPr lang="ko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694258-3FDF-4FC8-982E-B407C12889DF}"/>
              </a:ext>
            </a:extLst>
          </p:cNvPr>
          <p:cNvSpPr txBox="1"/>
          <p:nvPr/>
        </p:nvSpPr>
        <p:spPr>
          <a:xfrm>
            <a:off x="6065208" y="4879360"/>
            <a:ext cx="155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근로자 스마트폰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CE07BD1-FA9E-445C-A428-F51FA6E9BD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496" y="3818609"/>
            <a:ext cx="847089" cy="911534"/>
          </a:xfrm>
          <a:prstGeom prst="rect">
            <a:avLst/>
          </a:prstGeom>
        </p:spPr>
      </p:pic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65A4991E-2C13-4B05-92A0-E56221A61E4B}"/>
              </a:ext>
            </a:extLst>
          </p:cNvPr>
          <p:cNvSpPr/>
          <p:nvPr/>
        </p:nvSpPr>
        <p:spPr>
          <a:xfrm>
            <a:off x="7312604" y="4144459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3AC87E-2322-4BF6-8858-3158F50AD048}"/>
              </a:ext>
            </a:extLst>
          </p:cNvPr>
          <p:cNvSpPr txBox="1"/>
          <p:nvPr/>
        </p:nvSpPr>
        <p:spPr>
          <a:xfrm>
            <a:off x="8254968" y="4879360"/>
            <a:ext cx="606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서버</a:t>
            </a:r>
            <a:endParaRPr lang="ko-KR" altLang="en-US" sz="1400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83FADF-1947-4F04-B639-39B6E29061B1}"/>
              </a:ext>
            </a:extLst>
          </p:cNvPr>
          <p:cNvGrpSpPr/>
          <p:nvPr/>
        </p:nvGrpSpPr>
        <p:grpSpPr>
          <a:xfrm>
            <a:off x="9811145" y="3734540"/>
            <a:ext cx="1269435" cy="1100360"/>
            <a:chOff x="6634814" y="5242410"/>
            <a:chExt cx="2180579" cy="1188295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DA8C986-64BA-4EAA-A0BB-D2B59858D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4814" y="5242410"/>
              <a:ext cx="1318521" cy="1188295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D48DDC-47E5-4BED-B40F-85FA1528B9E2}"/>
                </a:ext>
              </a:extLst>
            </p:cNvPr>
            <p:cNvSpPr txBox="1"/>
            <p:nvPr/>
          </p:nvSpPr>
          <p:spPr>
            <a:xfrm>
              <a:off x="7615743" y="5381438"/>
              <a:ext cx="1199650" cy="255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블루투스</a:t>
              </a:r>
            </a:p>
          </p:txBody>
        </p:sp>
      </p:grp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02F492F7-1360-4017-87E6-7AAE2ABA99BC}"/>
              </a:ext>
            </a:extLst>
          </p:cNvPr>
          <p:cNvSpPr/>
          <p:nvPr/>
        </p:nvSpPr>
        <p:spPr>
          <a:xfrm>
            <a:off x="9111049" y="4144459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C86412-C909-443D-BEAA-5DF80A886BDD}"/>
              </a:ext>
            </a:extLst>
          </p:cNvPr>
          <p:cNvSpPr txBox="1"/>
          <p:nvPr/>
        </p:nvSpPr>
        <p:spPr>
          <a:xfrm>
            <a:off x="9468591" y="4879959"/>
            <a:ext cx="155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관리자 스마트폰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6B93A4-E7DC-48F9-B405-1E6EC5A444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363" y="3567879"/>
            <a:ext cx="550195" cy="5501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B74467-D904-435A-8D69-2067EFE089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837" y="3543511"/>
            <a:ext cx="550195" cy="55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7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2685</TotalTime>
  <Words>1635</Words>
  <Application>Microsoft Office PowerPoint</Application>
  <PresentationFormat>와이드스크린</PresentationFormat>
  <Paragraphs>564</Paragraphs>
  <Slides>26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Aharoni</vt:lpstr>
      <vt:lpstr>맑은</vt:lpstr>
      <vt:lpstr>맑은 고딕</vt:lpstr>
      <vt:lpstr>-윤고딕310</vt:lpstr>
      <vt:lpstr>-윤고딕350</vt:lpstr>
      <vt:lpstr>한컴바탕</vt:lpstr>
      <vt:lpstr>Arial</vt:lpstr>
      <vt:lpstr>Wingdings</vt:lpstr>
      <vt:lpstr>Office 테마</vt:lpstr>
      <vt:lpstr>차트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donggun</cp:lastModifiedBy>
  <cp:revision>283</cp:revision>
  <dcterms:created xsi:type="dcterms:W3CDTF">2017-03-17T06:25:58Z</dcterms:created>
  <dcterms:modified xsi:type="dcterms:W3CDTF">2018-01-22T05:08:32Z</dcterms:modified>
</cp:coreProperties>
</file>